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4"/>
  </p:notesMasterIdLst>
  <p:sldIdLst>
    <p:sldId id="256"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4444"/>
    <a:srgbClr val="43BAC3"/>
    <a:srgbClr val="EDECED"/>
    <a:srgbClr val="043876"/>
    <a:srgbClr val="082A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02"/>
    <p:restoredTop sz="94688"/>
  </p:normalViewPr>
  <p:slideViewPr>
    <p:cSldViewPr snapToGrid="0" snapToObjects="1">
      <p:cViewPr>
        <p:scale>
          <a:sx n="70" d="100"/>
          <a:sy n="70" d="100"/>
        </p:scale>
        <p:origin x="20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1BA42A-7F17-8E4C-9D2F-5BE7AF238AD6}" type="datetimeFigureOut">
              <a:rPr lang="en-US" smtClean="0"/>
              <a:t>6/2/2021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13D0F7-D6BB-E448-A15D-2F0E428A5E17}" type="slidenum">
              <a:rPr lang="en-US" smtClean="0"/>
              <a:t>‹#›</a:t>
            </a:fld>
            <a:endParaRPr lang="en-US"/>
          </a:p>
        </p:txBody>
      </p:sp>
    </p:spTree>
    <p:extLst>
      <p:ext uri="{BB962C8B-B14F-4D97-AF65-F5344CB8AC3E}">
        <p14:creationId xmlns:p14="http://schemas.microsoft.com/office/powerpoint/2010/main" val="1186539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ull Width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7EE79-40BD-5448-8C86-1AB0A2A40EA7}"/>
              </a:ext>
            </a:extLst>
          </p:cNvPr>
          <p:cNvSpPr>
            <a:spLocks noGrp="1"/>
          </p:cNvSpPr>
          <p:nvPr>
            <p:ph type="ctrTitle" hasCustomPrompt="1"/>
          </p:nvPr>
        </p:nvSpPr>
        <p:spPr>
          <a:xfrm>
            <a:off x="326295" y="278215"/>
            <a:ext cx="5340662" cy="875636"/>
          </a:xfrm>
        </p:spPr>
        <p:txBody>
          <a:bodyPr anchor="t">
            <a:noAutofit/>
          </a:bodyPr>
          <a:lstStyle>
            <a:lvl1pPr algn="l">
              <a:defRPr sz="3000" b="1" i="0">
                <a:solidFill>
                  <a:srgbClr val="043876"/>
                </a:solidFill>
                <a:latin typeface="Montserrat" pitchFamily="2" charset="77"/>
              </a:defRPr>
            </a:lvl1pPr>
          </a:lstStyle>
          <a:p>
            <a:r>
              <a:rPr lang="en-GB" dirty="0"/>
              <a:t>Click to add title here</a:t>
            </a:r>
            <a:br>
              <a:rPr lang="en-GB" dirty="0"/>
            </a:br>
            <a:r>
              <a:rPr lang="en-GB" dirty="0"/>
              <a:t>lorem ipsum </a:t>
            </a:r>
            <a:r>
              <a:rPr lang="en-GB" dirty="0" err="1"/>
              <a:t>dolar</a:t>
            </a:r>
            <a:endParaRPr lang="en-US" dirty="0"/>
          </a:p>
        </p:txBody>
      </p:sp>
      <p:grpSp>
        <p:nvGrpSpPr>
          <p:cNvPr id="7" name="Group 6">
            <a:extLst>
              <a:ext uri="{FF2B5EF4-FFF2-40B4-BE49-F238E27FC236}">
                <a16:creationId xmlns:a16="http://schemas.microsoft.com/office/drawing/2014/main" id="{F28DF71C-ADBB-9B49-94C3-0C69058D4DA7}"/>
              </a:ext>
            </a:extLst>
          </p:cNvPr>
          <p:cNvGrpSpPr/>
          <p:nvPr userDrawn="1"/>
        </p:nvGrpSpPr>
        <p:grpSpPr>
          <a:xfrm>
            <a:off x="0" y="10274252"/>
            <a:ext cx="7559675" cy="417564"/>
            <a:chOff x="0" y="10274252"/>
            <a:chExt cx="7559675" cy="417564"/>
          </a:xfrm>
        </p:grpSpPr>
        <p:sp>
          <p:nvSpPr>
            <p:cNvPr id="14" name="Rounded Rectangle 13">
              <a:extLst>
                <a:ext uri="{FF2B5EF4-FFF2-40B4-BE49-F238E27FC236}">
                  <a16:creationId xmlns:a16="http://schemas.microsoft.com/office/drawing/2014/main" id="{1AF0BC64-8DE1-A146-9903-7D86FCE09C4C}"/>
                </a:ext>
              </a:extLst>
            </p:cNvPr>
            <p:cNvSpPr/>
            <p:nvPr userDrawn="1"/>
          </p:nvSpPr>
          <p:spPr>
            <a:xfrm>
              <a:off x="1" y="10274252"/>
              <a:ext cx="7559674" cy="404555"/>
            </a:xfrm>
            <a:prstGeom prst="roundRect">
              <a:avLst>
                <a:gd name="adj" fmla="val 50000"/>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dirty="0"/>
            </a:p>
          </p:txBody>
        </p:sp>
        <p:sp>
          <p:nvSpPr>
            <p:cNvPr id="12" name="Rectangle 11">
              <a:extLst>
                <a:ext uri="{FF2B5EF4-FFF2-40B4-BE49-F238E27FC236}">
                  <a16:creationId xmlns:a16="http://schemas.microsoft.com/office/drawing/2014/main" id="{87EF21B4-051E-7746-BDB2-A76C21EC1ECB}"/>
                </a:ext>
              </a:extLst>
            </p:cNvPr>
            <p:cNvSpPr/>
            <p:nvPr userDrawn="1"/>
          </p:nvSpPr>
          <p:spPr>
            <a:xfrm>
              <a:off x="0" y="10493587"/>
              <a:ext cx="7559675" cy="198229"/>
            </a:xfrm>
            <a:prstGeom prst="rect">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a:p>
          </p:txBody>
        </p:sp>
      </p:grpSp>
      <p:sp>
        <p:nvSpPr>
          <p:cNvPr id="16" name="Content Placeholder 15">
            <a:extLst>
              <a:ext uri="{FF2B5EF4-FFF2-40B4-BE49-F238E27FC236}">
                <a16:creationId xmlns:a16="http://schemas.microsoft.com/office/drawing/2014/main" id="{34B51372-ED21-A846-A8D9-AEDE5215306F}"/>
              </a:ext>
            </a:extLst>
          </p:cNvPr>
          <p:cNvSpPr>
            <a:spLocks noGrp="1"/>
          </p:cNvSpPr>
          <p:nvPr>
            <p:ph sz="quarter" idx="10" hasCustomPrompt="1"/>
          </p:nvPr>
        </p:nvSpPr>
        <p:spPr>
          <a:xfrm>
            <a:off x="326295" y="1599341"/>
            <a:ext cx="6907085" cy="7527783"/>
          </a:xfrm>
        </p:spPr>
        <p:txBody>
          <a:bodyPr>
            <a:normAutofit/>
          </a:bodyPr>
          <a:lstStyle>
            <a:lvl1pPr marL="0" indent="0">
              <a:buNone/>
              <a:defRPr sz="1200" b="0" i="0">
                <a:latin typeface="Montserrat Light" pitchFamily="2" charset="77"/>
              </a:defRPr>
            </a:lvl1pPr>
            <a:lvl2pPr marL="283495" indent="0">
              <a:buNone/>
              <a:defRPr/>
            </a:lvl2pPr>
            <a:lvl3pPr marL="566989" indent="0">
              <a:buNone/>
              <a:defRPr/>
            </a:lvl3pPr>
            <a:lvl4pPr marL="850484" indent="0">
              <a:buNone/>
              <a:defRPr/>
            </a:lvl4pPr>
            <a:lvl5pPr marL="1133979" indent="0">
              <a:buNone/>
              <a:defRPr/>
            </a:lvl5pPr>
          </a:lstStyle>
          <a:p>
            <a:pPr lvl="0"/>
            <a:r>
              <a:rPr lang="en-GB" dirty="0"/>
              <a:t>Click to add single column content here</a:t>
            </a:r>
            <a:endParaRPr lang="en-US" dirty="0"/>
          </a:p>
        </p:txBody>
      </p:sp>
      <p:cxnSp>
        <p:nvCxnSpPr>
          <p:cNvPr id="18" name="Straight Connector 17">
            <a:extLst>
              <a:ext uri="{FF2B5EF4-FFF2-40B4-BE49-F238E27FC236}">
                <a16:creationId xmlns:a16="http://schemas.microsoft.com/office/drawing/2014/main" id="{360D8989-730E-9046-87F3-3D4DDC8BFBFD}"/>
              </a:ext>
            </a:extLst>
          </p:cNvPr>
          <p:cNvCxnSpPr>
            <a:cxnSpLocks/>
          </p:cNvCxnSpPr>
          <p:nvPr userDrawn="1"/>
        </p:nvCxnSpPr>
        <p:spPr>
          <a:xfrm>
            <a:off x="449152" y="1364601"/>
            <a:ext cx="853812" cy="0"/>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sp>
        <p:nvSpPr>
          <p:cNvPr id="26" name="Picture Placeholder 25">
            <a:extLst>
              <a:ext uri="{FF2B5EF4-FFF2-40B4-BE49-F238E27FC236}">
                <a16:creationId xmlns:a16="http://schemas.microsoft.com/office/drawing/2014/main" id="{9D25FE3A-F819-6B49-9095-5D8919A5D76D}"/>
              </a:ext>
            </a:extLst>
          </p:cNvPr>
          <p:cNvSpPr>
            <a:spLocks noGrp="1"/>
          </p:cNvSpPr>
          <p:nvPr>
            <p:ph type="pic" sz="quarter" idx="13" hasCustomPrompt="1"/>
          </p:nvPr>
        </p:nvSpPr>
        <p:spPr>
          <a:xfrm>
            <a:off x="3524577" y="9422678"/>
            <a:ext cx="2879273" cy="650400"/>
          </a:xfrm>
        </p:spPr>
        <p:txBody>
          <a:bodyPr anchor="ctr">
            <a:noAutofit/>
          </a:bodyPr>
          <a:lstStyle>
            <a:lvl1pPr marL="0" indent="0" algn="ctr">
              <a:buFont typeface="Arial" panose="020B0604020202020204" pitchFamily="34" charset="0"/>
              <a:buNone/>
              <a:defRPr sz="800" b="0" i="0">
                <a:solidFill>
                  <a:srgbClr val="043876"/>
                </a:solidFill>
                <a:latin typeface="Montserrat" pitchFamily="2" charset="77"/>
              </a:defRPr>
            </a:lvl1pPr>
          </a:lstStyle>
          <a:p>
            <a:r>
              <a:rPr lang="en-US" dirty="0"/>
              <a:t>Insert partner logo here</a:t>
            </a:r>
          </a:p>
        </p:txBody>
      </p:sp>
      <p:cxnSp>
        <p:nvCxnSpPr>
          <p:cNvPr id="30" name="Straight Connector 29">
            <a:extLst>
              <a:ext uri="{FF2B5EF4-FFF2-40B4-BE49-F238E27FC236}">
                <a16:creationId xmlns:a16="http://schemas.microsoft.com/office/drawing/2014/main" id="{1EF5D4B4-410B-3E4F-94F6-BCB8CCEF8706}"/>
              </a:ext>
            </a:extLst>
          </p:cNvPr>
          <p:cNvCxnSpPr>
            <a:cxnSpLocks/>
          </p:cNvCxnSpPr>
          <p:nvPr userDrawn="1"/>
        </p:nvCxnSpPr>
        <p:spPr>
          <a:xfrm>
            <a:off x="2492573" y="9463068"/>
            <a:ext cx="0" cy="555994"/>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9B16E0C4-A1B7-A647-8171-0ECBF9A87467}"/>
              </a:ext>
            </a:extLst>
          </p:cNvPr>
          <p:cNvSpPr txBox="1"/>
          <p:nvPr userDrawn="1"/>
        </p:nvSpPr>
        <p:spPr>
          <a:xfrm>
            <a:off x="2668516" y="9517046"/>
            <a:ext cx="1127608" cy="461665"/>
          </a:xfrm>
          <a:prstGeom prst="rect">
            <a:avLst/>
          </a:prstGeom>
          <a:noFill/>
        </p:spPr>
        <p:txBody>
          <a:bodyPr wrap="square" rtlCol="0">
            <a:spAutoFit/>
          </a:bodyPr>
          <a:lstStyle/>
          <a:p>
            <a:pPr marL="0" marR="0" lvl="0" indent="0" algn="l" defTabSz="566989" rtl="0" eaLnBrk="1" fontAlgn="auto" latinLnBrk="0" hangingPunct="1">
              <a:lnSpc>
                <a:spcPct val="100000"/>
              </a:lnSpc>
              <a:spcBef>
                <a:spcPts val="0"/>
              </a:spcBef>
              <a:spcAft>
                <a:spcPts val="0"/>
              </a:spcAft>
              <a:buClrTx/>
              <a:buSzTx/>
              <a:buFontTx/>
              <a:buNone/>
              <a:tabLst/>
              <a:defRPr/>
            </a:pPr>
            <a:r>
              <a:rPr lang="en-GB" sz="800" b="0" i="0" dirty="0">
                <a:solidFill>
                  <a:srgbClr val="043876"/>
                </a:solidFill>
                <a:latin typeface="Montserrat" pitchFamily="2" charset="77"/>
              </a:rPr>
              <a:t>Working in partnership</a:t>
            </a:r>
          </a:p>
          <a:p>
            <a:pPr marL="0" marR="0" lvl="0" indent="0" algn="l" defTabSz="566989" rtl="0" eaLnBrk="1" fontAlgn="auto" latinLnBrk="0" hangingPunct="1">
              <a:lnSpc>
                <a:spcPct val="100000"/>
              </a:lnSpc>
              <a:spcBef>
                <a:spcPts val="0"/>
              </a:spcBef>
              <a:spcAft>
                <a:spcPts val="0"/>
              </a:spcAft>
              <a:buClrTx/>
              <a:buSzTx/>
              <a:buFontTx/>
              <a:buNone/>
              <a:tabLst/>
              <a:defRPr/>
            </a:pPr>
            <a:r>
              <a:rPr lang="en-GB" sz="800" b="0" i="0" dirty="0">
                <a:solidFill>
                  <a:srgbClr val="043876"/>
                </a:solidFill>
                <a:latin typeface="Montserrat" pitchFamily="2" charset="77"/>
              </a:rPr>
              <a:t>with:</a:t>
            </a:r>
            <a:endParaRPr lang="en-US" sz="800" b="0" i="0" dirty="0">
              <a:solidFill>
                <a:srgbClr val="043876"/>
              </a:solidFill>
              <a:latin typeface="Montserrat" pitchFamily="2" charset="77"/>
            </a:endParaRPr>
          </a:p>
        </p:txBody>
      </p:sp>
      <p:pic>
        <p:nvPicPr>
          <p:cNvPr id="4" name="Graphic 3">
            <a:extLst>
              <a:ext uri="{FF2B5EF4-FFF2-40B4-BE49-F238E27FC236}">
                <a16:creationId xmlns:a16="http://schemas.microsoft.com/office/drawing/2014/main" id="{948B7F35-5706-3F4C-801E-16B669EB950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5907076" y="278215"/>
            <a:ext cx="1326304" cy="805256"/>
          </a:xfrm>
          <a:prstGeom prst="rect">
            <a:avLst/>
          </a:prstGeom>
        </p:spPr>
      </p:pic>
      <p:pic>
        <p:nvPicPr>
          <p:cNvPr id="19" name="Graphic 18">
            <a:extLst>
              <a:ext uri="{FF2B5EF4-FFF2-40B4-BE49-F238E27FC236}">
                <a16:creationId xmlns:a16="http://schemas.microsoft.com/office/drawing/2014/main" id="{C032314B-2000-1E43-8703-B51EE3654277}"/>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302964" y="9463068"/>
            <a:ext cx="915755" cy="555994"/>
          </a:xfrm>
          <a:prstGeom prst="rect">
            <a:avLst/>
          </a:prstGeom>
        </p:spPr>
      </p:pic>
      <p:sp>
        <p:nvSpPr>
          <p:cNvPr id="25" name="Content Placeholder 19">
            <a:extLst>
              <a:ext uri="{FF2B5EF4-FFF2-40B4-BE49-F238E27FC236}">
                <a16:creationId xmlns:a16="http://schemas.microsoft.com/office/drawing/2014/main" id="{B5CAB483-4C57-7947-AF26-C434C676FECA}"/>
              </a:ext>
            </a:extLst>
          </p:cNvPr>
          <p:cNvSpPr>
            <a:spLocks noGrp="1"/>
          </p:cNvSpPr>
          <p:nvPr>
            <p:ph sz="quarter" idx="12" hasCustomPrompt="1"/>
          </p:nvPr>
        </p:nvSpPr>
        <p:spPr>
          <a:xfrm>
            <a:off x="5212695" y="10274252"/>
            <a:ext cx="2020685" cy="417561"/>
          </a:xfrm>
        </p:spPr>
        <p:txBody>
          <a:bodyPr anchor="ctr" anchorCtr="0">
            <a:noAutofit/>
          </a:bodyPr>
          <a:lstStyle>
            <a:lvl1pPr marL="0" indent="0" algn="r">
              <a:buFont typeface="Arial" panose="020B0604020202020204" pitchFamily="34" charset="0"/>
              <a:buNone/>
              <a:defRPr sz="800" b="0" i="0">
                <a:solidFill>
                  <a:schemeClr val="bg1"/>
                </a:solidFill>
                <a:latin typeface="Montserrat Light" pitchFamily="2" charset="77"/>
              </a:defRPr>
            </a:lvl1pPr>
            <a:lvl2pPr marL="457200" indent="0">
              <a:buFont typeface="Arial" panose="020B0604020202020204" pitchFamily="34" charset="0"/>
              <a:buNone/>
              <a:defRPr sz="800">
                <a:solidFill>
                  <a:schemeClr val="bg1"/>
                </a:solidFill>
              </a:defRPr>
            </a:lvl2pPr>
            <a:lvl3pPr marL="914400" indent="0">
              <a:buFont typeface="Arial" panose="020B0604020202020204" pitchFamily="34" charset="0"/>
              <a:buNone/>
              <a:defRPr sz="800">
                <a:solidFill>
                  <a:schemeClr val="bg1"/>
                </a:solidFill>
              </a:defRPr>
            </a:lvl3pPr>
            <a:lvl4pPr marL="1371600" indent="0">
              <a:buFont typeface="Arial" panose="020B0604020202020204" pitchFamily="34" charset="0"/>
              <a:buNone/>
              <a:defRPr sz="800">
                <a:solidFill>
                  <a:schemeClr val="bg1"/>
                </a:solidFill>
              </a:defRPr>
            </a:lvl4pPr>
            <a:lvl5pPr marL="1828800" indent="0">
              <a:buFont typeface="Arial" panose="020B0604020202020204" pitchFamily="34" charset="0"/>
              <a:buNone/>
              <a:defRPr sz="800">
                <a:solidFill>
                  <a:schemeClr val="bg1"/>
                </a:solidFill>
              </a:defRPr>
            </a:lvl5pPr>
          </a:lstStyle>
          <a:p>
            <a:pPr lvl="0"/>
            <a:r>
              <a:rPr lang="en-GB" dirty="0"/>
              <a:t>Area to insert reference here</a:t>
            </a:r>
            <a:endParaRPr lang="en-US" dirty="0"/>
          </a:p>
        </p:txBody>
      </p:sp>
      <p:sp>
        <p:nvSpPr>
          <p:cNvPr id="29" name="TextBox 28">
            <a:extLst>
              <a:ext uri="{FF2B5EF4-FFF2-40B4-BE49-F238E27FC236}">
                <a16:creationId xmlns:a16="http://schemas.microsoft.com/office/drawing/2014/main" id="{8ABD2BC1-1956-2D49-B08C-F62D21DFF264}"/>
              </a:ext>
            </a:extLst>
          </p:cNvPr>
          <p:cNvSpPr txBox="1"/>
          <p:nvPr userDrawn="1"/>
        </p:nvSpPr>
        <p:spPr>
          <a:xfrm>
            <a:off x="326295" y="10368807"/>
            <a:ext cx="1800217" cy="215444"/>
          </a:xfrm>
          <a:prstGeom prst="rect">
            <a:avLst/>
          </a:prstGeom>
          <a:noFill/>
        </p:spPr>
        <p:txBody>
          <a:bodyPr wrap="square" rtlCol="0">
            <a:spAutoFit/>
          </a:bodyPr>
          <a:lstStyle/>
          <a:p>
            <a:fld id="{9CE1F492-CE31-E04B-9463-4C48D2588046}" type="slidenum">
              <a:rPr lang="en-US" sz="800" b="0" i="0" smtClean="0">
                <a:solidFill>
                  <a:schemeClr val="bg1"/>
                </a:solidFill>
                <a:latin typeface="Montserrat Light" pitchFamily="2" charset="77"/>
              </a:rPr>
              <a:t>‹#›</a:t>
            </a:fld>
            <a:endParaRPr lang="en-US" sz="800" b="0" i="0" dirty="0">
              <a:solidFill>
                <a:schemeClr val="bg1"/>
              </a:solidFill>
              <a:latin typeface="Montserrat Light" pitchFamily="2" charset="77"/>
            </a:endParaRPr>
          </a:p>
        </p:txBody>
      </p:sp>
    </p:spTree>
    <p:extLst>
      <p:ext uri="{BB962C8B-B14F-4D97-AF65-F5344CB8AC3E}">
        <p14:creationId xmlns:p14="http://schemas.microsoft.com/office/powerpoint/2010/main" val="164759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Full Width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7EE79-40BD-5448-8C86-1AB0A2A40EA7}"/>
              </a:ext>
            </a:extLst>
          </p:cNvPr>
          <p:cNvSpPr>
            <a:spLocks noGrp="1"/>
          </p:cNvSpPr>
          <p:nvPr>
            <p:ph type="ctrTitle" hasCustomPrompt="1"/>
          </p:nvPr>
        </p:nvSpPr>
        <p:spPr>
          <a:xfrm>
            <a:off x="326295" y="278215"/>
            <a:ext cx="5340662" cy="875636"/>
          </a:xfrm>
        </p:spPr>
        <p:txBody>
          <a:bodyPr anchor="t">
            <a:noAutofit/>
          </a:bodyPr>
          <a:lstStyle>
            <a:lvl1pPr algn="l">
              <a:defRPr sz="3000" b="1" i="0">
                <a:solidFill>
                  <a:srgbClr val="043876"/>
                </a:solidFill>
                <a:latin typeface="Montserrat" pitchFamily="2" charset="77"/>
              </a:defRPr>
            </a:lvl1pPr>
          </a:lstStyle>
          <a:p>
            <a:r>
              <a:rPr lang="en-GB" dirty="0"/>
              <a:t>Click to add title here</a:t>
            </a:r>
            <a:br>
              <a:rPr lang="en-GB" dirty="0"/>
            </a:br>
            <a:r>
              <a:rPr lang="en-GB" dirty="0"/>
              <a:t>lorem ipsum </a:t>
            </a:r>
            <a:r>
              <a:rPr lang="en-GB" dirty="0" err="1"/>
              <a:t>dolar</a:t>
            </a:r>
            <a:endParaRPr lang="en-US" dirty="0"/>
          </a:p>
        </p:txBody>
      </p:sp>
      <p:grpSp>
        <p:nvGrpSpPr>
          <p:cNvPr id="7" name="Group 6">
            <a:extLst>
              <a:ext uri="{FF2B5EF4-FFF2-40B4-BE49-F238E27FC236}">
                <a16:creationId xmlns:a16="http://schemas.microsoft.com/office/drawing/2014/main" id="{F28DF71C-ADBB-9B49-94C3-0C69058D4DA7}"/>
              </a:ext>
            </a:extLst>
          </p:cNvPr>
          <p:cNvGrpSpPr/>
          <p:nvPr userDrawn="1"/>
        </p:nvGrpSpPr>
        <p:grpSpPr>
          <a:xfrm>
            <a:off x="0" y="10274252"/>
            <a:ext cx="7559675" cy="417564"/>
            <a:chOff x="0" y="10274252"/>
            <a:chExt cx="7559675" cy="417564"/>
          </a:xfrm>
        </p:grpSpPr>
        <p:sp>
          <p:nvSpPr>
            <p:cNvPr id="14" name="Rounded Rectangle 13">
              <a:extLst>
                <a:ext uri="{FF2B5EF4-FFF2-40B4-BE49-F238E27FC236}">
                  <a16:creationId xmlns:a16="http://schemas.microsoft.com/office/drawing/2014/main" id="{1AF0BC64-8DE1-A146-9903-7D86FCE09C4C}"/>
                </a:ext>
              </a:extLst>
            </p:cNvPr>
            <p:cNvSpPr/>
            <p:nvPr userDrawn="1"/>
          </p:nvSpPr>
          <p:spPr>
            <a:xfrm>
              <a:off x="1" y="10274252"/>
              <a:ext cx="7559674" cy="404555"/>
            </a:xfrm>
            <a:prstGeom prst="roundRect">
              <a:avLst>
                <a:gd name="adj" fmla="val 50000"/>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dirty="0"/>
            </a:p>
          </p:txBody>
        </p:sp>
        <p:sp>
          <p:nvSpPr>
            <p:cNvPr id="12" name="Rectangle 11">
              <a:extLst>
                <a:ext uri="{FF2B5EF4-FFF2-40B4-BE49-F238E27FC236}">
                  <a16:creationId xmlns:a16="http://schemas.microsoft.com/office/drawing/2014/main" id="{87EF21B4-051E-7746-BDB2-A76C21EC1ECB}"/>
                </a:ext>
              </a:extLst>
            </p:cNvPr>
            <p:cNvSpPr/>
            <p:nvPr userDrawn="1"/>
          </p:nvSpPr>
          <p:spPr>
            <a:xfrm>
              <a:off x="0" y="10493587"/>
              <a:ext cx="7559675" cy="198229"/>
            </a:xfrm>
            <a:prstGeom prst="rect">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a:p>
          </p:txBody>
        </p:sp>
      </p:grpSp>
      <p:sp>
        <p:nvSpPr>
          <p:cNvPr id="16" name="Content Placeholder 15">
            <a:extLst>
              <a:ext uri="{FF2B5EF4-FFF2-40B4-BE49-F238E27FC236}">
                <a16:creationId xmlns:a16="http://schemas.microsoft.com/office/drawing/2014/main" id="{34B51372-ED21-A846-A8D9-AEDE5215306F}"/>
              </a:ext>
            </a:extLst>
          </p:cNvPr>
          <p:cNvSpPr>
            <a:spLocks noGrp="1"/>
          </p:cNvSpPr>
          <p:nvPr>
            <p:ph sz="quarter" idx="10" hasCustomPrompt="1"/>
          </p:nvPr>
        </p:nvSpPr>
        <p:spPr>
          <a:xfrm>
            <a:off x="326295" y="1599342"/>
            <a:ext cx="6907085" cy="8280381"/>
          </a:xfrm>
        </p:spPr>
        <p:txBody>
          <a:bodyPr>
            <a:normAutofit/>
          </a:bodyPr>
          <a:lstStyle>
            <a:lvl1pPr marL="0" indent="0">
              <a:buNone/>
              <a:defRPr sz="1200" b="0" i="0">
                <a:latin typeface="Montserrat Light" pitchFamily="2" charset="77"/>
              </a:defRPr>
            </a:lvl1pPr>
            <a:lvl2pPr marL="283495" indent="0">
              <a:buNone/>
              <a:defRPr/>
            </a:lvl2pPr>
            <a:lvl3pPr marL="566989" indent="0">
              <a:buNone/>
              <a:defRPr/>
            </a:lvl3pPr>
            <a:lvl4pPr marL="850484" indent="0">
              <a:buNone/>
              <a:defRPr/>
            </a:lvl4pPr>
            <a:lvl5pPr marL="1133979" indent="0">
              <a:buNone/>
              <a:defRPr/>
            </a:lvl5pPr>
          </a:lstStyle>
          <a:p>
            <a:pPr lvl="0"/>
            <a:r>
              <a:rPr lang="en-GB" dirty="0"/>
              <a:t>Click to add single column content here</a:t>
            </a:r>
            <a:endParaRPr lang="en-US" dirty="0"/>
          </a:p>
        </p:txBody>
      </p:sp>
      <p:cxnSp>
        <p:nvCxnSpPr>
          <p:cNvPr id="18" name="Straight Connector 17">
            <a:extLst>
              <a:ext uri="{FF2B5EF4-FFF2-40B4-BE49-F238E27FC236}">
                <a16:creationId xmlns:a16="http://schemas.microsoft.com/office/drawing/2014/main" id="{360D8989-730E-9046-87F3-3D4DDC8BFBFD}"/>
              </a:ext>
            </a:extLst>
          </p:cNvPr>
          <p:cNvCxnSpPr>
            <a:cxnSpLocks/>
          </p:cNvCxnSpPr>
          <p:nvPr userDrawn="1"/>
        </p:nvCxnSpPr>
        <p:spPr>
          <a:xfrm>
            <a:off x="449152" y="1364601"/>
            <a:ext cx="853812" cy="0"/>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pic>
        <p:nvPicPr>
          <p:cNvPr id="4" name="Graphic 3">
            <a:extLst>
              <a:ext uri="{FF2B5EF4-FFF2-40B4-BE49-F238E27FC236}">
                <a16:creationId xmlns:a16="http://schemas.microsoft.com/office/drawing/2014/main" id="{948B7F35-5706-3F4C-801E-16B669EB950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5907076" y="278215"/>
            <a:ext cx="1326304" cy="805256"/>
          </a:xfrm>
          <a:prstGeom prst="rect">
            <a:avLst/>
          </a:prstGeom>
        </p:spPr>
      </p:pic>
      <p:sp>
        <p:nvSpPr>
          <p:cNvPr id="25" name="Content Placeholder 19">
            <a:extLst>
              <a:ext uri="{FF2B5EF4-FFF2-40B4-BE49-F238E27FC236}">
                <a16:creationId xmlns:a16="http://schemas.microsoft.com/office/drawing/2014/main" id="{B5CAB483-4C57-7947-AF26-C434C676FECA}"/>
              </a:ext>
            </a:extLst>
          </p:cNvPr>
          <p:cNvSpPr>
            <a:spLocks noGrp="1"/>
          </p:cNvSpPr>
          <p:nvPr>
            <p:ph sz="quarter" idx="12" hasCustomPrompt="1"/>
          </p:nvPr>
        </p:nvSpPr>
        <p:spPr>
          <a:xfrm>
            <a:off x="5212695" y="10274252"/>
            <a:ext cx="2020685" cy="417561"/>
          </a:xfrm>
        </p:spPr>
        <p:txBody>
          <a:bodyPr anchor="ctr" anchorCtr="0">
            <a:noAutofit/>
          </a:bodyPr>
          <a:lstStyle>
            <a:lvl1pPr marL="0" indent="0" algn="r">
              <a:buFont typeface="Arial" panose="020B0604020202020204" pitchFamily="34" charset="0"/>
              <a:buNone/>
              <a:defRPr sz="800" b="0" i="0">
                <a:solidFill>
                  <a:schemeClr val="bg1"/>
                </a:solidFill>
                <a:latin typeface="Montserrat Light" pitchFamily="2" charset="77"/>
              </a:defRPr>
            </a:lvl1pPr>
            <a:lvl2pPr marL="457200" indent="0">
              <a:buFont typeface="Arial" panose="020B0604020202020204" pitchFamily="34" charset="0"/>
              <a:buNone/>
              <a:defRPr sz="800">
                <a:solidFill>
                  <a:schemeClr val="bg1"/>
                </a:solidFill>
              </a:defRPr>
            </a:lvl2pPr>
            <a:lvl3pPr marL="914400" indent="0">
              <a:buFont typeface="Arial" panose="020B0604020202020204" pitchFamily="34" charset="0"/>
              <a:buNone/>
              <a:defRPr sz="800">
                <a:solidFill>
                  <a:schemeClr val="bg1"/>
                </a:solidFill>
              </a:defRPr>
            </a:lvl3pPr>
            <a:lvl4pPr marL="1371600" indent="0">
              <a:buFont typeface="Arial" panose="020B0604020202020204" pitchFamily="34" charset="0"/>
              <a:buNone/>
              <a:defRPr sz="800">
                <a:solidFill>
                  <a:schemeClr val="bg1"/>
                </a:solidFill>
              </a:defRPr>
            </a:lvl4pPr>
            <a:lvl5pPr marL="1828800" indent="0">
              <a:buFont typeface="Arial" panose="020B0604020202020204" pitchFamily="34" charset="0"/>
              <a:buNone/>
              <a:defRPr sz="800">
                <a:solidFill>
                  <a:schemeClr val="bg1"/>
                </a:solidFill>
              </a:defRPr>
            </a:lvl5pPr>
          </a:lstStyle>
          <a:p>
            <a:pPr lvl="0"/>
            <a:r>
              <a:rPr lang="en-GB" dirty="0"/>
              <a:t>Area to insert reference here</a:t>
            </a:r>
            <a:endParaRPr lang="en-US" dirty="0"/>
          </a:p>
        </p:txBody>
      </p:sp>
      <p:sp>
        <p:nvSpPr>
          <p:cNvPr id="29" name="TextBox 28">
            <a:extLst>
              <a:ext uri="{FF2B5EF4-FFF2-40B4-BE49-F238E27FC236}">
                <a16:creationId xmlns:a16="http://schemas.microsoft.com/office/drawing/2014/main" id="{8ABD2BC1-1956-2D49-B08C-F62D21DFF264}"/>
              </a:ext>
            </a:extLst>
          </p:cNvPr>
          <p:cNvSpPr txBox="1"/>
          <p:nvPr userDrawn="1"/>
        </p:nvSpPr>
        <p:spPr>
          <a:xfrm>
            <a:off x="326295" y="10368807"/>
            <a:ext cx="1800217" cy="215444"/>
          </a:xfrm>
          <a:prstGeom prst="rect">
            <a:avLst/>
          </a:prstGeom>
          <a:noFill/>
        </p:spPr>
        <p:txBody>
          <a:bodyPr wrap="square" rtlCol="0">
            <a:spAutoFit/>
          </a:bodyPr>
          <a:lstStyle/>
          <a:p>
            <a:fld id="{9CE1F492-CE31-E04B-9463-4C48D2588046}" type="slidenum">
              <a:rPr lang="en-US" sz="800" b="0" i="0" smtClean="0">
                <a:solidFill>
                  <a:schemeClr val="bg1"/>
                </a:solidFill>
                <a:latin typeface="Montserrat Light" pitchFamily="2" charset="77"/>
              </a:rPr>
              <a:t>‹#›</a:t>
            </a:fld>
            <a:endParaRPr lang="en-US" sz="800" b="0" i="0" dirty="0">
              <a:solidFill>
                <a:schemeClr val="bg1"/>
              </a:solidFill>
              <a:latin typeface="Montserrat Light" pitchFamily="2" charset="77"/>
            </a:endParaRPr>
          </a:p>
        </p:txBody>
      </p:sp>
    </p:spTree>
    <p:extLst>
      <p:ext uri="{BB962C8B-B14F-4D97-AF65-F5344CB8AC3E}">
        <p14:creationId xmlns:p14="http://schemas.microsoft.com/office/powerpoint/2010/main" val="711264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2 Column Content">
    <p:spTree>
      <p:nvGrpSpPr>
        <p:cNvPr id="1" name=""/>
        <p:cNvGrpSpPr/>
        <p:nvPr/>
      </p:nvGrpSpPr>
      <p:grpSpPr>
        <a:xfrm>
          <a:off x="0" y="0"/>
          <a:ext cx="0" cy="0"/>
          <a:chOff x="0" y="0"/>
          <a:chExt cx="0" cy="0"/>
        </a:xfrm>
      </p:grpSpPr>
      <p:pic>
        <p:nvPicPr>
          <p:cNvPr id="26" name="Graphic 25">
            <a:extLst>
              <a:ext uri="{FF2B5EF4-FFF2-40B4-BE49-F238E27FC236}">
                <a16:creationId xmlns:a16="http://schemas.microsoft.com/office/drawing/2014/main" id="{02C98C03-171D-1F43-A8DA-E01BD1C490E7}"/>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5907076" y="278215"/>
            <a:ext cx="1326304" cy="805256"/>
          </a:xfrm>
          <a:prstGeom prst="rect">
            <a:avLst/>
          </a:prstGeom>
        </p:spPr>
      </p:pic>
      <p:grpSp>
        <p:nvGrpSpPr>
          <p:cNvPr id="27" name="Group 26">
            <a:extLst>
              <a:ext uri="{FF2B5EF4-FFF2-40B4-BE49-F238E27FC236}">
                <a16:creationId xmlns:a16="http://schemas.microsoft.com/office/drawing/2014/main" id="{0E042D13-1A3C-0246-81BC-AF3C04E5D985}"/>
              </a:ext>
            </a:extLst>
          </p:cNvPr>
          <p:cNvGrpSpPr/>
          <p:nvPr userDrawn="1"/>
        </p:nvGrpSpPr>
        <p:grpSpPr>
          <a:xfrm>
            <a:off x="0" y="10274252"/>
            <a:ext cx="7559675" cy="417564"/>
            <a:chOff x="0" y="10274252"/>
            <a:chExt cx="7559675" cy="417564"/>
          </a:xfrm>
        </p:grpSpPr>
        <p:sp>
          <p:nvSpPr>
            <p:cNvPr id="28" name="Rounded Rectangle 27">
              <a:extLst>
                <a:ext uri="{FF2B5EF4-FFF2-40B4-BE49-F238E27FC236}">
                  <a16:creationId xmlns:a16="http://schemas.microsoft.com/office/drawing/2014/main" id="{115B92F4-747C-8947-9CC9-659781A05807}"/>
                </a:ext>
              </a:extLst>
            </p:cNvPr>
            <p:cNvSpPr/>
            <p:nvPr userDrawn="1"/>
          </p:nvSpPr>
          <p:spPr>
            <a:xfrm>
              <a:off x="1" y="10274252"/>
              <a:ext cx="7559674" cy="404555"/>
            </a:xfrm>
            <a:prstGeom prst="roundRect">
              <a:avLst>
                <a:gd name="adj" fmla="val 50000"/>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dirty="0"/>
            </a:p>
          </p:txBody>
        </p:sp>
        <p:sp>
          <p:nvSpPr>
            <p:cNvPr id="30" name="Rectangle 29">
              <a:extLst>
                <a:ext uri="{FF2B5EF4-FFF2-40B4-BE49-F238E27FC236}">
                  <a16:creationId xmlns:a16="http://schemas.microsoft.com/office/drawing/2014/main" id="{141AF36D-817F-024C-9D3E-F4012D3108C7}"/>
                </a:ext>
              </a:extLst>
            </p:cNvPr>
            <p:cNvSpPr/>
            <p:nvPr userDrawn="1"/>
          </p:nvSpPr>
          <p:spPr>
            <a:xfrm>
              <a:off x="0" y="10493587"/>
              <a:ext cx="7559675" cy="198229"/>
            </a:xfrm>
            <a:prstGeom prst="rect">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a:p>
          </p:txBody>
        </p:sp>
      </p:grpSp>
      <p:sp>
        <p:nvSpPr>
          <p:cNvPr id="38" name="Title 1">
            <a:extLst>
              <a:ext uri="{FF2B5EF4-FFF2-40B4-BE49-F238E27FC236}">
                <a16:creationId xmlns:a16="http://schemas.microsoft.com/office/drawing/2014/main" id="{6C79234C-A88F-6846-B279-A14A412E080A}"/>
              </a:ext>
            </a:extLst>
          </p:cNvPr>
          <p:cNvSpPr>
            <a:spLocks noGrp="1"/>
          </p:cNvSpPr>
          <p:nvPr>
            <p:ph type="ctrTitle" hasCustomPrompt="1"/>
          </p:nvPr>
        </p:nvSpPr>
        <p:spPr>
          <a:xfrm>
            <a:off x="326295" y="278215"/>
            <a:ext cx="5340662" cy="875636"/>
          </a:xfrm>
        </p:spPr>
        <p:txBody>
          <a:bodyPr anchor="t">
            <a:noAutofit/>
          </a:bodyPr>
          <a:lstStyle>
            <a:lvl1pPr algn="l">
              <a:defRPr sz="3000" b="1" i="0">
                <a:solidFill>
                  <a:srgbClr val="043876"/>
                </a:solidFill>
                <a:latin typeface="Montserrat" pitchFamily="2" charset="77"/>
              </a:defRPr>
            </a:lvl1pPr>
          </a:lstStyle>
          <a:p>
            <a:r>
              <a:rPr lang="en-GB" dirty="0"/>
              <a:t>Click to add title here</a:t>
            </a:r>
            <a:br>
              <a:rPr lang="en-GB" dirty="0"/>
            </a:br>
            <a:r>
              <a:rPr lang="en-GB" dirty="0"/>
              <a:t>lorem ipsum </a:t>
            </a:r>
            <a:r>
              <a:rPr lang="en-GB" dirty="0" err="1"/>
              <a:t>dolar</a:t>
            </a:r>
            <a:endParaRPr lang="en-US" dirty="0"/>
          </a:p>
        </p:txBody>
      </p:sp>
      <p:cxnSp>
        <p:nvCxnSpPr>
          <p:cNvPr id="39" name="Straight Connector 38">
            <a:extLst>
              <a:ext uri="{FF2B5EF4-FFF2-40B4-BE49-F238E27FC236}">
                <a16:creationId xmlns:a16="http://schemas.microsoft.com/office/drawing/2014/main" id="{2B476165-A17E-404A-BD28-DA293FBC8711}"/>
              </a:ext>
            </a:extLst>
          </p:cNvPr>
          <p:cNvCxnSpPr>
            <a:cxnSpLocks/>
          </p:cNvCxnSpPr>
          <p:nvPr userDrawn="1"/>
        </p:nvCxnSpPr>
        <p:spPr>
          <a:xfrm>
            <a:off x="449152" y="1364601"/>
            <a:ext cx="853812" cy="0"/>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sp>
        <p:nvSpPr>
          <p:cNvPr id="40" name="Content Placeholder 15">
            <a:extLst>
              <a:ext uri="{FF2B5EF4-FFF2-40B4-BE49-F238E27FC236}">
                <a16:creationId xmlns:a16="http://schemas.microsoft.com/office/drawing/2014/main" id="{07B41C7B-929C-9848-B171-374203FCFEA1}"/>
              </a:ext>
            </a:extLst>
          </p:cNvPr>
          <p:cNvSpPr>
            <a:spLocks noGrp="1"/>
          </p:cNvSpPr>
          <p:nvPr>
            <p:ph sz="quarter" idx="10" hasCustomPrompt="1"/>
          </p:nvPr>
        </p:nvSpPr>
        <p:spPr>
          <a:xfrm>
            <a:off x="326295" y="1599341"/>
            <a:ext cx="3260951" cy="8301401"/>
          </a:xfrm>
        </p:spPr>
        <p:txBody>
          <a:bodyPr>
            <a:normAutofit/>
          </a:bodyPr>
          <a:lstStyle>
            <a:lvl1pPr marL="0" indent="0">
              <a:buNone/>
              <a:defRPr sz="1200" b="0" i="0">
                <a:latin typeface="Montserrat Light" pitchFamily="2" charset="77"/>
              </a:defRPr>
            </a:lvl1pPr>
            <a:lvl2pPr marL="283495" indent="0">
              <a:buNone/>
              <a:defRPr/>
            </a:lvl2pPr>
            <a:lvl3pPr marL="566989" indent="0">
              <a:buNone/>
              <a:defRPr/>
            </a:lvl3pPr>
            <a:lvl4pPr marL="850484" indent="0">
              <a:buNone/>
              <a:defRPr/>
            </a:lvl4pPr>
            <a:lvl5pPr marL="1133979" indent="0">
              <a:buNone/>
              <a:defRPr/>
            </a:lvl5pPr>
          </a:lstStyle>
          <a:p>
            <a:pPr lvl="0"/>
            <a:r>
              <a:rPr lang="en-GB" dirty="0"/>
              <a:t>Click to add column one content here</a:t>
            </a:r>
            <a:endParaRPr lang="en-US" dirty="0"/>
          </a:p>
        </p:txBody>
      </p:sp>
      <p:sp>
        <p:nvSpPr>
          <p:cNvPr id="42" name="Content Placeholder 15">
            <a:extLst>
              <a:ext uri="{FF2B5EF4-FFF2-40B4-BE49-F238E27FC236}">
                <a16:creationId xmlns:a16="http://schemas.microsoft.com/office/drawing/2014/main" id="{7EE892AE-D2FC-644B-B675-C3C4AF66578C}"/>
              </a:ext>
            </a:extLst>
          </p:cNvPr>
          <p:cNvSpPr>
            <a:spLocks noGrp="1"/>
          </p:cNvSpPr>
          <p:nvPr>
            <p:ph sz="quarter" idx="14" hasCustomPrompt="1"/>
          </p:nvPr>
        </p:nvSpPr>
        <p:spPr>
          <a:xfrm>
            <a:off x="3972429" y="1599341"/>
            <a:ext cx="3260951" cy="8301401"/>
          </a:xfrm>
        </p:spPr>
        <p:txBody>
          <a:bodyPr>
            <a:normAutofit/>
          </a:bodyPr>
          <a:lstStyle>
            <a:lvl1pPr marL="0" indent="0">
              <a:buNone/>
              <a:defRPr sz="1200" b="0" i="0">
                <a:latin typeface="Montserrat Light" pitchFamily="2" charset="77"/>
              </a:defRPr>
            </a:lvl1pPr>
            <a:lvl2pPr marL="283495" indent="0">
              <a:buNone/>
              <a:defRPr/>
            </a:lvl2pPr>
            <a:lvl3pPr marL="566989" indent="0">
              <a:buNone/>
              <a:defRPr/>
            </a:lvl3pPr>
            <a:lvl4pPr marL="850484" indent="0">
              <a:buNone/>
              <a:defRPr/>
            </a:lvl4pPr>
            <a:lvl5pPr marL="1133979" indent="0">
              <a:buNone/>
              <a:defRPr/>
            </a:lvl5pPr>
          </a:lstStyle>
          <a:p>
            <a:pPr lvl="0"/>
            <a:r>
              <a:rPr lang="en-GB" dirty="0"/>
              <a:t>Click to add column two content here</a:t>
            </a:r>
            <a:endParaRPr lang="en-US" dirty="0"/>
          </a:p>
        </p:txBody>
      </p:sp>
      <p:sp>
        <p:nvSpPr>
          <p:cNvPr id="46" name="Content Placeholder 19">
            <a:extLst>
              <a:ext uri="{FF2B5EF4-FFF2-40B4-BE49-F238E27FC236}">
                <a16:creationId xmlns:a16="http://schemas.microsoft.com/office/drawing/2014/main" id="{B1C0DA8B-6FC3-1049-924F-F6D08FE23E29}"/>
              </a:ext>
            </a:extLst>
          </p:cNvPr>
          <p:cNvSpPr>
            <a:spLocks noGrp="1"/>
          </p:cNvSpPr>
          <p:nvPr>
            <p:ph sz="quarter" idx="12" hasCustomPrompt="1"/>
          </p:nvPr>
        </p:nvSpPr>
        <p:spPr>
          <a:xfrm>
            <a:off x="5212695" y="10274252"/>
            <a:ext cx="2020685" cy="417561"/>
          </a:xfrm>
        </p:spPr>
        <p:txBody>
          <a:bodyPr anchor="ctr" anchorCtr="0">
            <a:noAutofit/>
          </a:bodyPr>
          <a:lstStyle>
            <a:lvl1pPr marL="0" indent="0" algn="r">
              <a:buFont typeface="Arial" panose="020B0604020202020204" pitchFamily="34" charset="0"/>
              <a:buNone/>
              <a:defRPr sz="800" b="0" i="0">
                <a:solidFill>
                  <a:schemeClr val="bg1"/>
                </a:solidFill>
                <a:latin typeface="Montserrat Light" pitchFamily="2" charset="77"/>
              </a:defRPr>
            </a:lvl1pPr>
            <a:lvl2pPr marL="457200" indent="0">
              <a:buFont typeface="Arial" panose="020B0604020202020204" pitchFamily="34" charset="0"/>
              <a:buNone/>
              <a:defRPr sz="800">
                <a:solidFill>
                  <a:schemeClr val="bg1"/>
                </a:solidFill>
              </a:defRPr>
            </a:lvl2pPr>
            <a:lvl3pPr marL="914400" indent="0">
              <a:buFont typeface="Arial" panose="020B0604020202020204" pitchFamily="34" charset="0"/>
              <a:buNone/>
              <a:defRPr sz="800">
                <a:solidFill>
                  <a:schemeClr val="bg1"/>
                </a:solidFill>
              </a:defRPr>
            </a:lvl3pPr>
            <a:lvl4pPr marL="1371600" indent="0">
              <a:buFont typeface="Arial" panose="020B0604020202020204" pitchFamily="34" charset="0"/>
              <a:buNone/>
              <a:defRPr sz="800">
                <a:solidFill>
                  <a:schemeClr val="bg1"/>
                </a:solidFill>
              </a:defRPr>
            </a:lvl4pPr>
            <a:lvl5pPr marL="1828800" indent="0">
              <a:buFont typeface="Arial" panose="020B0604020202020204" pitchFamily="34" charset="0"/>
              <a:buNone/>
              <a:defRPr sz="800">
                <a:solidFill>
                  <a:schemeClr val="bg1"/>
                </a:solidFill>
              </a:defRPr>
            </a:lvl5pPr>
          </a:lstStyle>
          <a:p>
            <a:pPr lvl="0"/>
            <a:r>
              <a:rPr lang="en-GB" dirty="0"/>
              <a:t>Area to insert reference here</a:t>
            </a:r>
            <a:endParaRPr lang="en-US" dirty="0"/>
          </a:p>
        </p:txBody>
      </p:sp>
      <p:sp>
        <p:nvSpPr>
          <p:cNvPr id="48" name="TextBox 47">
            <a:extLst>
              <a:ext uri="{FF2B5EF4-FFF2-40B4-BE49-F238E27FC236}">
                <a16:creationId xmlns:a16="http://schemas.microsoft.com/office/drawing/2014/main" id="{AF4888AE-DBC1-7F4F-87C4-BED70D5E5DA1}"/>
              </a:ext>
            </a:extLst>
          </p:cNvPr>
          <p:cNvSpPr txBox="1"/>
          <p:nvPr userDrawn="1"/>
        </p:nvSpPr>
        <p:spPr>
          <a:xfrm>
            <a:off x="326295" y="10368807"/>
            <a:ext cx="1800217" cy="215444"/>
          </a:xfrm>
          <a:prstGeom prst="rect">
            <a:avLst/>
          </a:prstGeom>
          <a:noFill/>
        </p:spPr>
        <p:txBody>
          <a:bodyPr wrap="square" rtlCol="0">
            <a:spAutoFit/>
          </a:bodyPr>
          <a:lstStyle/>
          <a:p>
            <a:fld id="{9CE1F492-CE31-E04B-9463-4C48D2588046}" type="slidenum">
              <a:rPr lang="en-US" sz="800" b="0" i="0" smtClean="0">
                <a:solidFill>
                  <a:schemeClr val="bg1"/>
                </a:solidFill>
                <a:latin typeface="Montserrat Light" pitchFamily="2" charset="77"/>
              </a:rPr>
              <a:t>‹#›</a:t>
            </a:fld>
            <a:endParaRPr lang="en-US" sz="800" b="0" i="0" dirty="0">
              <a:solidFill>
                <a:schemeClr val="bg1"/>
              </a:solidFill>
              <a:latin typeface="Montserrat Light" pitchFamily="2" charset="77"/>
            </a:endParaRPr>
          </a:p>
        </p:txBody>
      </p:sp>
    </p:spTree>
    <p:extLst>
      <p:ext uri="{BB962C8B-B14F-4D97-AF65-F5344CB8AC3E}">
        <p14:creationId xmlns:p14="http://schemas.microsoft.com/office/powerpoint/2010/main" val="579340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ingle Column Content with Quote">
    <p:spTree>
      <p:nvGrpSpPr>
        <p:cNvPr id="1" name=""/>
        <p:cNvGrpSpPr/>
        <p:nvPr/>
      </p:nvGrpSpPr>
      <p:grpSpPr>
        <a:xfrm>
          <a:off x="0" y="0"/>
          <a:ext cx="0" cy="0"/>
          <a:chOff x="0" y="0"/>
          <a:chExt cx="0" cy="0"/>
        </a:xfrm>
      </p:grpSpPr>
      <p:pic>
        <p:nvPicPr>
          <p:cNvPr id="26" name="Graphic 25">
            <a:extLst>
              <a:ext uri="{FF2B5EF4-FFF2-40B4-BE49-F238E27FC236}">
                <a16:creationId xmlns:a16="http://schemas.microsoft.com/office/drawing/2014/main" id="{FEB08DD9-7E2B-8642-A5D2-4CFEEB75E49B}"/>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5907076" y="278215"/>
            <a:ext cx="1326304" cy="805256"/>
          </a:xfrm>
          <a:prstGeom prst="rect">
            <a:avLst/>
          </a:prstGeom>
        </p:spPr>
      </p:pic>
      <p:grpSp>
        <p:nvGrpSpPr>
          <p:cNvPr id="27" name="Group 26">
            <a:extLst>
              <a:ext uri="{FF2B5EF4-FFF2-40B4-BE49-F238E27FC236}">
                <a16:creationId xmlns:a16="http://schemas.microsoft.com/office/drawing/2014/main" id="{CE46F37D-9723-4643-8956-78B90B11B053}"/>
              </a:ext>
            </a:extLst>
          </p:cNvPr>
          <p:cNvGrpSpPr/>
          <p:nvPr userDrawn="1"/>
        </p:nvGrpSpPr>
        <p:grpSpPr>
          <a:xfrm>
            <a:off x="0" y="10274252"/>
            <a:ext cx="7559675" cy="417564"/>
            <a:chOff x="0" y="10274252"/>
            <a:chExt cx="7559675" cy="417564"/>
          </a:xfrm>
        </p:grpSpPr>
        <p:sp>
          <p:nvSpPr>
            <p:cNvPr id="28" name="Rounded Rectangle 27">
              <a:extLst>
                <a:ext uri="{FF2B5EF4-FFF2-40B4-BE49-F238E27FC236}">
                  <a16:creationId xmlns:a16="http://schemas.microsoft.com/office/drawing/2014/main" id="{8CA68B23-6E96-6842-B9A6-E1CC9FC390C9}"/>
                </a:ext>
              </a:extLst>
            </p:cNvPr>
            <p:cNvSpPr/>
            <p:nvPr userDrawn="1"/>
          </p:nvSpPr>
          <p:spPr>
            <a:xfrm>
              <a:off x="1" y="10274252"/>
              <a:ext cx="7559674" cy="404555"/>
            </a:xfrm>
            <a:prstGeom prst="roundRect">
              <a:avLst>
                <a:gd name="adj" fmla="val 50000"/>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dirty="0"/>
            </a:p>
          </p:txBody>
        </p:sp>
        <p:sp>
          <p:nvSpPr>
            <p:cNvPr id="30" name="Rectangle 29">
              <a:extLst>
                <a:ext uri="{FF2B5EF4-FFF2-40B4-BE49-F238E27FC236}">
                  <a16:creationId xmlns:a16="http://schemas.microsoft.com/office/drawing/2014/main" id="{A7935D91-4BD4-3949-9CA1-40AB1B138CCD}"/>
                </a:ext>
              </a:extLst>
            </p:cNvPr>
            <p:cNvSpPr/>
            <p:nvPr userDrawn="1"/>
          </p:nvSpPr>
          <p:spPr>
            <a:xfrm>
              <a:off x="0" y="10493587"/>
              <a:ext cx="7559675" cy="198229"/>
            </a:xfrm>
            <a:prstGeom prst="rect">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a:p>
          </p:txBody>
        </p:sp>
      </p:grpSp>
      <p:sp>
        <p:nvSpPr>
          <p:cNvPr id="36" name="Title 1">
            <a:extLst>
              <a:ext uri="{FF2B5EF4-FFF2-40B4-BE49-F238E27FC236}">
                <a16:creationId xmlns:a16="http://schemas.microsoft.com/office/drawing/2014/main" id="{84FA5B1C-5BA8-254A-87DB-2741F9119E34}"/>
              </a:ext>
            </a:extLst>
          </p:cNvPr>
          <p:cNvSpPr>
            <a:spLocks noGrp="1"/>
          </p:cNvSpPr>
          <p:nvPr>
            <p:ph type="ctrTitle" hasCustomPrompt="1"/>
          </p:nvPr>
        </p:nvSpPr>
        <p:spPr>
          <a:xfrm>
            <a:off x="326295" y="278215"/>
            <a:ext cx="5340662" cy="875636"/>
          </a:xfrm>
        </p:spPr>
        <p:txBody>
          <a:bodyPr anchor="t">
            <a:noAutofit/>
          </a:bodyPr>
          <a:lstStyle>
            <a:lvl1pPr algn="l">
              <a:defRPr sz="3000" b="1" i="0">
                <a:solidFill>
                  <a:srgbClr val="043876"/>
                </a:solidFill>
                <a:latin typeface="Montserrat" pitchFamily="2" charset="77"/>
              </a:defRPr>
            </a:lvl1pPr>
          </a:lstStyle>
          <a:p>
            <a:r>
              <a:rPr lang="en-GB" dirty="0"/>
              <a:t>Click to add title here</a:t>
            </a:r>
            <a:br>
              <a:rPr lang="en-GB" dirty="0"/>
            </a:br>
            <a:r>
              <a:rPr lang="en-GB" dirty="0"/>
              <a:t>lorem ipsum </a:t>
            </a:r>
            <a:r>
              <a:rPr lang="en-GB" dirty="0" err="1"/>
              <a:t>dolar</a:t>
            </a:r>
            <a:endParaRPr lang="en-US" dirty="0"/>
          </a:p>
        </p:txBody>
      </p:sp>
      <p:cxnSp>
        <p:nvCxnSpPr>
          <p:cNvPr id="37" name="Straight Connector 36">
            <a:extLst>
              <a:ext uri="{FF2B5EF4-FFF2-40B4-BE49-F238E27FC236}">
                <a16:creationId xmlns:a16="http://schemas.microsoft.com/office/drawing/2014/main" id="{7A703976-8A00-024B-A70B-4961B0B10FC7}"/>
              </a:ext>
            </a:extLst>
          </p:cNvPr>
          <p:cNvCxnSpPr>
            <a:cxnSpLocks/>
          </p:cNvCxnSpPr>
          <p:nvPr userDrawn="1"/>
        </p:nvCxnSpPr>
        <p:spPr>
          <a:xfrm>
            <a:off x="449152" y="1364601"/>
            <a:ext cx="853812" cy="0"/>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sp>
        <p:nvSpPr>
          <p:cNvPr id="38" name="Content Placeholder 15">
            <a:extLst>
              <a:ext uri="{FF2B5EF4-FFF2-40B4-BE49-F238E27FC236}">
                <a16:creationId xmlns:a16="http://schemas.microsoft.com/office/drawing/2014/main" id="{9620576A-AC1B-AD42-8015-A83AE9AD8CFA}"/>
              </a:ext>
            </a:extLst>
          </p:cNvPr>
          <p:cNvSpPr>
            <a:spLocks noGrp="1"/>
          </p:cNvSpPr>
          <p:nvPr>
            <p:ph sz="quarter" idx="10" hasCustomPrompt="1"/>
          </p:nvPr>
        </p:nvSpPr>
        <p:spPr>
          <a:xfrm>
            <a:off x="326295" y="1599341"/>
            <a:ext cx="3260951" cy="8301393"/>
          </a:xfrm>
        </p:spPr>
        <p:txBody>
          <a:bodyPr>
            <a:normAutofit/>
          </a:bodyPr>
          <a:lstStyle>
            <a:lvl1pPr marL="0" indent="0">
              <a:buNone/>
              <a:defRPr sz="1200" b="0" i="0">
                <a:latin typeface="Montserrat Light" pitchFamily="2" charset="77"/>
              </a:defRPr>
            </a:lvl1pPr>
            <a:lvl2pPr marL="283495" indent="0">
              <a:buNone/>
              <a:defRPr/>
            </a:lvl2pPr>
            <a:lvl3pPr marL="566989" indent="0">
              <a:buNone/>
              <a:defRPr/>
            </a:lvl3pPr>
            <a:lvl4pPr marL="850484" indent="0">
              <a:buNone/>
              <a:defRPr/>
            </a:lvl4pPr>
            <a:lvl5pPr marL="1133979" indent="0">
              <a:buNone/>
              <a:defRPr/>
            </a:lvl5pPr>
          </a:lstStyle>
          <a:p>
            <a:pPr lvl="0"/>
            <a:r>
              <a:rPr lang="en-GB" dirty="0"/>
              <a:t>Click to add column one content here</a:t>
            </a:r>
            <a:endParaRPr lang="en-US" dirty="0"/>
          </a:p>
        </p:txBody>
      </p:sp>
      <p:sp>
        <p:nvSpPr>
          <p:cNvPr id="39" name="Content Placeholder 15">
            <a:extLst>
              <a:ext uri="{FF2B5EF4-FFF2-40B4-BE49-F238E27FC236}">
                <a16:creationId xmlns:a16="http://schemas.microsoft.com/office/drawing/2014/main" id="{47016872-EAE5-214C-B3CD-DAD6F9AD0F09}"/>
              </a:ext>
            </a:extLst>
          </p:cNvPr>
          <p:cNvSpPr>
            <a:spLocks noGrp="1"/>
          </p:cNvSpPr>
          <p:nvPr>
            <p:ph sz="quarter" idx="16" hasCustomPrompt="1"/>
          </p:nvPr>
        </p:nvSpPr>
        <p:spPr>
          <a:xfrm>
            <a:off x="3972430" y="4111108"/>
            <a:ext cx="3260950" cy="3974267"/>
          </a:xfrm>
        </p:spPr>
        <p:txBody>
          <a:bodyPr anchor="ctr">
            <a:normAutofit/>
          </a:bodyPr>
          <a:lstStyle>
            <a:lvl1pPr marL="0" indent="0" algn="ctr">
              <a:buNone/>
              <a:defRPr sz="1800" b="0" i="0">
                <a:latin typeface="Montserrat" pitchFamily="2" charset="77"/>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block quote here lorem ipsum dollar sit </a:t>
            </a:r>
            <a:r>
              <a:rPr lang="en-GB" dirty="0" err="1"/>
              <a:t>amet</a:t>
            </a:r>
            <a:r>
              <a:rPr lang="en-GB" dirty="0"/>
              <a:t>, avec </a:t>
            </a:r>
            <a:r>
              <a:rPr lang="en-GB" dirty="0" err="1"/>
              <a:t>consecteteur</a:t>
            </a:r>
            <a:r>
              <a:rPr lang="en-GB" dirty="0"/>
              <a:t> </a:t>
            </a:r>
            <a:r>
              <a:rPr lang="en-GB" dirty="0" err="1"/>
              <a:t>validum</a:t>
            </a:r>
            <a:r>
              <a:rPr lang="en-GB" dirty="0"/>
              <a:t> dollar </a:t>
            </a:r>
            <a:r>
              <a:rPr lang="en-GB" dirty="0" err="1"/>
              <a:t>consol</a:t>
            </a:r>
            <a:endParaRPr lang="en-US" dirty="0"/>
          </a:p>
        </p:txBody>
      </p:sp>
      <p:pic>
        <p:nvPicPr>
          <p:cNvPr id="40" name="Graphic 39">
            <a:extLst>
              <a:ext uri="{FF2B5EF4-FFF2-40B4-BE49-F238E27FC236}">
                <a16:creationId xmlns:a16="http://schemas.microsoft.com/office/drawing/2014/main" id="{AC5D3E49-9C64-164F-BC88-6903177B842A}"/>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4939753" y="2583631"/>
            <a:ext cx="1326303" cy="1326303"/>
          </a:xfrm>
          <a:prstGeom prst="rect">
            <a:avLst/>
          </a:prstGeom>
        </p:spPr>
      </p:pic>
      <p:sp>
        <p:nvSpPr>
          <p:cNvPr id="42" name="Content Placeholder 19">
            <a:extLst>
              <a:ext uri="{FF2B5EF4-FFF2-40B4-BE49-F238E27FC236}">
                <a16:creationId xmlns:a16="http://schemas.microsoft.com/office/drawing/2014/main" id="{97A2F9F9-E44E-024B-B6E4-9A7B7436B15C}"/>
              </a:ext>
            </a:extLst>
          </p:cNvPr>
          <p:cNvSpPr>
            <a:spLocks noGrp="1"/>
          </p:cNvSpPr>
          <p:nvPr>
            <p:ph sz="quarter" idx="12" hasCustomPrompt="1"/>
          </p:nvPr>
        </p:nvSpPr>
        <p:spPr>
          <a:xfrm>
            <a:off x="5212695" y="10274252"/>
            <a:ext cx="2020685" cy="417561"/>
          </a:xfrm>
        </p:spPr>
        <p:txBody>
          <a:bodyPr anchor="ctr" anchorCtr="0">
            <a:noAutofit/>
          </a:bodyPr>
          <a:lstStyle>
            <a:lvl1pPr marL="0" indent="0" algn="r">
              <a:buFont typeface="Arial" panose="020B0604020202020204" pitchFamily="34" charset="0"/>
              <a:buNone/>
              <a:defRPr sz="800" b="0" i="0">
                <a:solidFill>
                  <a:schemeClr val="bg1"/>
                </a:solidFill>
                <a:latin typeface="Montserrat Light" pitchFamily="2" charset="77"/>
              </a:defRPr>
            </a:lvl1pPr>
            <a:lvl2pPr marL="457200" indent="0">
              <a:buFont typeface="Arial" panose="020B0604020202020204" pitchFamily="34" charset="0"/>
              <a:buNone/>
              <a:defRPr sz="800">
                <a:solidFill>
                  <a:schemeClr val="bg1"/>
                </a:solidFill>
              </a:defRPr>
            </a:lvl2pPr>
            <a:lvl3pPr marL="914400" indent="0">
              <a:buFont typeface="Arial" panose="020B0604020202020204" pitchFamily="34" charset="0"/>
              <a:buNone/>
              <a:defRPr sz="800">
                <a:solidFill>
                  <a:schemeClr val="bg1"/>
                </a:solidFill>
              </a:defRPr>
            </a:lvl3pPr>
            <a:lvl4pPr marL="1371600" indent="0">
              <a:buFont typeface="Arial" panose="020B0604020202020204" pitchFamily="34" charset="0"/>
              <a:buNone/>
              <a:defRPr sz="800">
                <a:solidFill>
                  <a:schemeClr val="bg1"/>
                </a:solidFill>
              </a:defRPr>
            </a:lvl4pPr>
            <a:lvl5pPr marL="1828800" indent="0">
              <a:buFont typeface="Arial" panose="020B0604020202020204" pitchFamily="34" charset="0"/>
              <a:buNone/>
              <a:defRPr sz="800">
                <a:solidFill>
                  <a:schemeClr val="bg1"/>
                </a:solidFill>
              </a:defRPr>
            </a:lvl5pPr>
          </a:lstStyle>
          <a:p>
            <a:pPr lvl="0"/>
            <a:r>
              <a:rPr lang="en-GB" dirty="0"/>
              <a:t>Area to insert reference here</a:t>
            </a:r>
            <a:endParaRPr lang="en-US" dirty="0"/>
          </a:p>
        </p:txBody>
      </p:sp>
      <p:sp>
        <p:nvSpPr>
          <p:cNvPr id="44" name="TextBox 43">
            <a:extLst>
              <a:ext uri="{FF2B5EF4-FFF2-40B4-BE49-F238E27FC236}">
                <a16:creationId xmlns:a16="http://schemas.microsoft.com/office/drawing/2014/main" id="{B31FA7DC-8FEA-E648-9C06-9E80A2F13475}"/>
              </a:ext>
            </a:extLst>
          </p:cNvPr>
          <p:cNvSpPr txBox="1"/>
          <p:nvPr userDrawn="1"/>
        </p:nvSpPr>
        <p:spPr>
          <a:xfrm>
            <a:off x="326295" y="10368807"/>
            <a:ext cx="1800217" cy="215444"/>
          </a:xfrm>
          <a:prstGeom prst="rect">
            <a:avLst/>
          </a:prstGeom>
          <a:noFill/>
        </p:spPr>
        <p:txBody>
          <a:bodyPr wrap="square" rtlCol="0">
            <a:spAutoFit/>
          </a:bodyPr>
          <a:lstStyle/>
          <a:p>
            <a:fld id="{9CE1F492-CE31-E04B-9463-4C48D2588046}" type="slidenum">
              <a:rPr lang="en-US" sz="800" b="0" i="0" smtClean="0">
                <a:solidFill>
                  <a:schemeClr val="bg1"/>
                </a:solidFill>
                <a:latin typeface="Montserrat Light" pitchFamily="2" charset="77"/>
              </a:rPr>
              <a:t>‹#›</a:t>
            </a:fld>
            <a:endParaRPr lang="en-US" sz="800" b="0" i="0" dirty="0">
              <a:solidFill>
                <a:schemeClr val="bg1"/>
              </a:solidFill>
              <a:latin typeface="Montserrat Light" pitchFamily="2" charset="77"/>
            </a:endParaRPr>
          </a:p>
        </p:txBody>
      </p:sp>
    </p:spTree>
    <p:extLst>
      <p:ext uri="{BB962C8B-B14F-4D97-AF65-F5344CB8AC3E}">
        <p14:creationId xmlns:p14="http://schemas.microsoft.com/office/powerpoint/2010/main" val="1201105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t" anchorCtr="0">
            <a:normAutofit/>
          </a:bodyPr>
          <a:lstStyle/>
          <a:p>
            <a:r>
              <a:rPr lang="en-GB" dirty="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8056BA-488B-8444-B65D-E6C2155F3998}" type="datetimeFigureOut">
              <a:rPr lang="en-US" smtClean="0"/>
              <a:t>6/2/2021</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2830632-CA6D-3C4B-B469-B449B64E607A}" type="slidenum">
              <a:rPr lang="en-US" smtClean="0"/>
              <a:t>‹#›</a:t>
            </a:fld>
            <a:endParaRPr lang="en-US"/>
          </a:p>
        </p:txBody>
      </p:sp>
    </p:spTree>
    <p:extLst>
      <p:ext uri="{BB962C8B-B14F-4D97-AF65-F5344CB8AC3E}">
        <p14:creationId xmlns:p14="http://schemas.microsoft.com/office/powerpoint/2010/main" val="1725810870"/>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3" r:id="rId3"/>
    <p:sldLayoutId id="2147483684" r:id="rId4"/>
  </p:sldLayoutIdLst>
  <p:txStyles>
    <p:titleStyle>
      <a:lvl1pPr algn="l" defTabSz="755934" rtl="0" eaLnBrk="1" latinLnBrk="0" hangingPunct="1">
        <a:lnSpc>
          <a:spcPct val="90000"/>
        </a:lnSpc>
        <a:spcBef>
          <a:spcPct val="0"/>
        </a:spcBef>
        <a:buNone/>
        <a:defRPr sz="3600" b="1" i="0" kern="1200">
          <a:solidFill>
            <a:srgbClr val="043876"/>
          </a:solidFill>
          <a:latin typeface="Montserrat" pitchFamily="2" charset="77"/>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b="0" i="0" kern="1200">
          <a:solidFill>
            <a:srgbClr val="444444"/>
          </a:solidFill>
          <a:latin typeface="Montserrat" pitchFamily="2" charset="77"/>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b="0" i="0" kern="1200">
          <a:solidFill>
            <a:srgbClr val="444444"/>
          </a:solidFill>
          <a:latin typeface="Montserrat" pitchFamily="2" charset="77"/>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b="0" i="0" kern="1200">
          <a:solidFill>
            <a:srgbClr val="444444"/>
          </a:solidFill>
          <a:latin typeface="Montserrat" pitchFamily="2" charset="77"/>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b="0" i="0" kern="1200">
          <a:solidFill>
            <a:srgbClr val="444444"/>
          </a:solidFill>
          <a:latin typeface="Montserrat" pitchFamily="2" charset="77"/>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b="0" i="0" kern="1200">
          <a:solidFill>
            <a:srgbClr val="444444"/>
          </a:solidFill>
          <a:latin typeface="Montserrat" pitchFamily="2" charset="77"/>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ABC7D35B-BB6B-B84E-90E1-2E896183831B}"/>
              </a:ext>
            </a:extLst>
          </p:cNvPr>
          <p:cNvSpPr>
            <a:spLocks noGrp="1"/>
          </p:cNvSpPr>
          <p:nvPr>
            <p:ph type="ctrTitle"/>
          </p:nvPr>
        </p:nvSpPr>
        <p:spPr/>
        <p:txBody>
          <a:bodyPr/>
          <a:lstStyle/>
          <a:p>
            <a:r>
              <a:rPr lang="en-US" dirty="0" smtClean="0"/>
              <a:t>RAW Navigator Pilot</a:t>
            </a:r>
            <a:br>
              <a:rPr lang="en-US" dirty="0" smtClean="0"/>
            </a:br>
            <a:r>
              <a:rPr lang="en-US" dirty="0" smtClean="0"/>
              <a:t>Review - 2020/21</a:t>
            </a:r>
            <a:endParaRPr lang="en-US" dirty="0"/>
          </a:p>
        </p:txBody>
      </p:sp>
      <p:sp>
        <p:nvSpPr>
          <p:cNvPr id="21" name="Content Placeholder 20">
            <a:extLst>
              <a:ext uri="{FF2B5EF4-FFF2-40B4-BE49-F238E27FC236}">
                <a16:creationId xmlns:a16="http://schemas.microsoft.com/office/drawing/2014/main" id="{691CCDB7-50E6-1845-AE08-C5724CFF632F}"/>
              </a:ext>
            </a:extLst>
          </p:cNvPr>
          <p:cNvSpPr>
            <a:spLocks noGrp="1"/>
          </p:cNvSpPr>
          <p:nvPr>
            <p:ph sz="quarter" idx="12"/>
          </p:nvPr>
        </p:nvSpPr>
        <p:spPr>
          <a:xfrm>
            <a:off x="4942211" y="10274252"/>
            <a:ext cx="2291170" cy="417561"/>
          </a:xfrm>
        </p:spPr>
        <p:txBody>
          <a:bodyPr/>
          <a:lstStyle/>
          <a:p>
            <a:pPr>
              <a:lnSpc>
                <a:spcPct val="100000"/>
              </a:lnSpc>
              <a:spcBef>
                <a:spcPts val="0"/>
              </a:spcBef>
            </a:pPr>
            <a:r>
              <a:rPr lang="en-US" dirty="0" smtClean="0"/>
              <a:t>RAW Navigator Review 2020/21 </a:t>
            </a:r>
            <a:endParaRPr lang="en-US" dirty="0"/>
          </a:p>
        </p:txBody>
      </p:sp>
      <p:sp>
        <p:nvSpPr>
          <p:cNvPr id="2" name="Content Placeholder 1"/>
          <p:cNvSpPr>
            <a:spLocks noGrp="1"/>
          </p:cNvSpPr>
          <p:nvPr>
            <p:ph sz="quarter" idx="10"/>
          </p:nvPr>
        </p:nvSpPr>
        <p:spPr>
          <a:xfrm>
            <a:off x="326295" y="1599342"/>
            <a:ext cx="6907085" cy="2058258"/>
          </a:xfrm>
        </p:spPr>
        <p:txBody>
          <a:bodyPr/>
          <a:lstStyle/>
          <a:p>
            <a:r>
              <a:rPr lang="en-GB" dirty="0"/>
              <a:t>At the start of Sept 2020, 6 children aged between 13 and 16 were referred onto the RAW Youth Navigator Scheme by the three Police LPAs covering Oxfordshire. These children were either committing high levels of crime or antisocial behaviour and quite often there were CCE concerns mainly around drug dealing.</a:t>
            </a:r>
          </a:p>
          <a:p>
            <a:r>
              <a:rPr lang="en-GB" dirty="0"/>
              <a:t>The Navigator Scheme offers the referred children intensive one to one mentoring by a social worker. They encourage and arrange positive activities, as well as positively motivating the children around educational and training opportunities. The interventions are tailored to the particular child and have involved activities such as gym sessions, boxing and days out. </a:t>
            </a:r>
          </a:p>
          <a:p>
            <a:r>
              <a:rPr lang="en-GB" dirty="0"/>
              <a:t>The following summarised feedback from RAW about the young people consistently shows that the children are positively engaging with the project:</a:t>
            </a:r>
          </a:p>
          <a:p>
            <a:endParaRPr lang="en-GB" dirty="0"/>
          </a:p>
        </p:txBody>
      </p:sp>
      <p:pic>
        <p:nvPicPr>
          <p:cNvPr id="9" name="Picture 8"/>
          <p:cNvPicPr>
            <a:picLocks noChangeAspect="1"/>
          </p:cNvPicPr>
          <p:nvPr/>
        </p:nvPicPr>
        <p:blipFill rotWithShape="1">
          <a:blip r:embed="rId2"/>
          <a:srcRect l="13595" t="12011" r="71369" b="76202"/>
          <a:stretch/>
        </p:blipFill>
        <p:spPr>
          <a:xfrm>
            <a:off x="3470115" y="9501806"/>
            <a:ext cx="1182143" cy="520995"/>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2211" y="9534994"/>
            <a:ext cx="1694345" cy="454618"/>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146006095"/>
              </p:ext>
            </p:extLst>
          </p:nvPr>
        </p:nvGraphicFramePr>
        <p:xfrm>
          <a:off x="326294" y="3665978"/>
          <a:ext cx="6907085" cy="3182190"/>
        </p:xfrm>
        <a:graphic>
          <a:graphicData uri="http://schemas.openxmlformats.org/drawingml/2006/table">
            <a:tbl>
              <a:tblPr firstRow="1" bandRow="1">
                <a:tableStyleId>{5C22544A-7EE6-4342-B048-85BDC9FD1C3A}</a:tableStyleId>
              </a:tblPr>
              <a:tblGrid>
                <a:gridCol w="880686">
                  <a:extLst>
                    <a:ext uri="{9D8B030D-6E8A-4147-A177-3AD203B41FA5}">
                      <a16:colId xmlns:a16="http://schemas.microsoft.com/office/drawing/2014/main" val="454780131"/>
                    </a:ext>
                  </a:extLst>
                </a:gridCol>
                <a:gridCol w="6026399">
                  <a:extLst>
                    <a:ext uri="{9D8B030D-6E8A-4147-A177-3AD203B41FA5}">
                      <a16:colId xmlns:a16="http://schemas.microsoft.com/office/drawing/2014/main" val="116561967"/>
                    </a:ext>
                  </a:extLst>
                </a:gridCol>
              </a:tblGrid>
              <a:tr h="286590">
                <a:tc>
                  <a:txBody>
                    <a:bodyPr/>
                    <a:lstStyle/>
                    <a:p>
                      <a:pPr algn="ctr"/>
                      <a:r>
                        <a:rPr lang="en-GB" sz="1200" dirty="0" smtClean="0">
                          <a:solidFill>
                            <a:srgbClr val="444444"/>
                          </a:solidFill>
                          <a:latin typeface="Montserrat"/>
                        </a:rPr>
                        <a:t>Child</a:t>
                      </a:r>
                      <a:endParaRPr lang="en-GB" sz="1200" dirty="0">
                        <a:solidFill>
                          <a:srgbClr val="444444"/>
                        </a:solidFill>
                        <a:latin typeface="Montserrat"/>
                      </a:endParaRPr>
                    </a:p>
                  </a:txBody>
                  <a:tcPr>
                    <a:solidFill>
                      <a:srgbClr val="43BAC3"/>
                    </a:solidFill>
                  </a:tcPr>
                </a:tc>
                <a:tc>
                  <a:txBody>
                    <a:bodyPr/>
                    <a:lstStyle/>
                    <a:p>
                      <a:pPr algn="ctr"/>
                      <a:r>
                        <a:rPr lang="en-GB" sz="1200" dirty="0" smtClean="0">
                          <a:solidFill>
                            <a:srgbClr val="444444"/>
                          </a:solidFill>
                          <a:latin typeface="Montserrat"/>
                        </a:rPr>
                        <a:t>Progress</a:t>
                      </a:r>
                      <a:endParaRPr lang="en-GB" sz="1200" dirty="0">
                        <a:solidFill>
                          <a:srgbClr val="444444"/>
                        </a:solidFill>
                        <a:latin typeface="Montserrat"/>
                      </a:endParaRPr>
                    </a:p>
                  </a:txBody>
                  <a:tcPr>
                    <a:solidFill>
                      <a:srgbClr val="43BAC3"/>
                    </a:solidFill>
                  </a:tcPr>
                </a:tc>
                <a:extLst>
                  <a:ext uri="{0D108BD9-81ED-4DB2-BD59-A6C34878D82A}">
                    <a16:rowId xmlns:a16="http://schemas.microsoft.com/office/drawing/2014/main" val="2414205007"/>
                  </a:ext>
                </a:extLst>
              </a:tr>
              <a:tr h="370840">
                <a:tc>
                  <a:txBody>
                    <a:bodyPr/>
                    <a:lstStyle/>
                    <a:p>
                      <a:pPr algn="ctr"/>
                      <a:r>
                        <a:rPr lang="en-GB" sz="1200" dirty="0" smtClean="0">
                          <a:latin typeface="Montserrat"/>
                        </a:rPr>
                        <a:t>A</a:t>
                      </a:r>
                      <a:endParaRPr lang="en-GB" sz="1200" dirty="0">
                        <a:latin typeface="Montserrat"/>
                      </a:endParaRPr>
                    </a:p>
                  </a:txBody>
                  <a:tcPr>
                    <a:solidFill>
                      <a:srgbClr val="EDECED"/>
                    </a:solidFill>
                  </a:tcPr>
                </a:tc>
                <a:tc>
                  <a:txBody>
                    <a:bodyPr/>
                    <a:lstStyle/>
                    <a:p>
                      <a:r>
                        <a:rPr lang="en-GB" sz="1000" kern="1200" dirty="0" smtClean="0">
                          <a:solidFill>
                            <a:srgbClr val="444444"/>
                          </a:solidFill>
                          <a:effectLst/>
                          <a:latin typeface="Montserrat"/>
                          <a:ea typeface="+mn-ea"/>
                          <a:cs typeface="+mn-cs"/>
                        </a:rPr>
                        <a:t>A is engaging well, and we are building a good relationship. A and I have done some work around risks and</a:t>
                      </a:r>
                      <a:r>
                        <a:rPr lang="en-GB" sz="1000" kern="1200" baseline="0" dirty="0" smtClean="0">
                          <a:solidFill>
                            <a:srgbClr val="444444"/>
                          </a:solidFill>
                          <a:effectLst/>
                          <a:latin typeface="Montserrat"/>
                          <a:ea typeface="+mn-ea"/>
                          <a:cs typeface="+mn-cs"/>
                        </a:rPr>
                        <a:t> </a:t>
                      </a:r>
                      <a:r>
                        <a:rPr lang="en-GB" sz="1000" kern="1200" dirty="0" smtClean="0">
                          <a:solidFill>
                            <a:srgbClr val="444444"/>
                          </a:solidFill>
                          <a:effectLst/>
                          <a:latin typeface="Montserrat"/>
                          <a:ea typeface="+mn-ea"/>
                          <a:cs typeface="+mn-cs"/>
                        </a:rPr>
                        <a:t>continue to have conversations about where they could end criminally and within Social </a:t>
                      </a:r>
                      <a:r>
                        <a:rPr lang="en-GB" sz="1000" kern="1200" dirty="0" err="1" smtClean="0">
                          <a:solidFill>
                            <a:srgbClr val="444444"/>
                          </a:solidFill>
                          <a:effectLst/>
                          <a:latin typeface="Montserrat"/>
                          <a:ea typeface="+mn-ea"/>
                          <a:cs typeface="+mn-cs"/>
                        </a:rPr>
                        <a:t>Sare</a:t>
                      </a:r>
                      <a:r>
                        <a:rPr lang="en-GB" sz="1000" kern="1200" dirty="0" smtClean="0">
                          <a:solidFill>
                            <a:srgbClr val="444444"/>
                          </a:solidFill>
                          <a:effectLst/>
                          <a:latin typeface="Montserrat"/>
                          <a:ea typeface="+mn-ea"/>
                          <a:cs typeface="+mn-cs"/>
                        </a:rPr>
                        <a:t>. </a:t>
                      </a:r>
                    </a:p>
                    <a:p>
                      <a:r>
                        <a:rPr lang="en-GB" sz="1000" kern="1200" dirty="0" smtClean="0">
                          <a:solidFill>
                            <a:srgbClr val="444444"/>
                          </a:solidFill>
                          <a:effectLst/>
                          <a:latin typeface="Montserrat"/>
                          <a:ea typeface="+mn-ea"/>
                          <a:cs typeface="+mn-cs"/>
                        </a:rPr>
                        <a:t>A is now allowed to attend full time PRU on the next steps course. A is going through as assessment for ASD (medication advised) and ADHD. A has mentioned they would like to change their life style. A would like Navigator to look into gym session with them.</a:t>
                      </a:r>
                      <a:endParaRPr lang="en-GB" sz="1000" dirty="0">
                        <a:solidFill>
                          <a:srgbClr val="444444"/>
                        </a:solidFill>
                        <a:latin typeface="Montserrat"/>
                      </a:endParaRPr>
                    </a:p>
                  </a:txBody>
                  <a:tcPr>
                    <a:solidFill>
                      <a:srgbClr val="EDECED"/>
                    </a:solidFill>
                  </a:tcPr>
                </a:tc>
                <a:extLst>
                  <a:ext uri="{0D108BD9-81ED-4DB2-BD59-A6C34878D82A}">
                    <a16:rowId xmlns:a16="http://schemas.microsoft.com/office/drawing/2014/main" val="474858556"/>
                  </a:ext>
                </a:extLst>
              </a:tr>
              <a:tr h="370840">
                <a:tc>
                  <a:txBody>
                    <a:bodyPr/>
                    <a:lstStyle/>
                    <a:p>
                      <a:pPr algn="ctr"/>
                      <a:r>
                        <a:rPr lang="en-GB" sz="1200" dirty="0" smtClean="0">
                          <a:solidFill>
                            <a:srgbClr val="444444"/>
                          </a:solidFill>
                          <a:latin typeface="Montserrat"/>
                        </a:rPr>
                        <a:t>B</a:t>
                      </a:r>
                      <a:endParaRPr lang="en-GB" sz="1200" dirty="0">
                        <a:solidFill>
                          <a:srgbClr val="444444"/>
                        </a:solidFill>
                        <a:latin typeface="Montserrat"/>
                      </a:endParaRPr>
                    </a:p>
                  </a:txBody>
                  <a:tcPr>
                    <a:solidFill>
                      <a:schemeClr val="tx2">
                        <a:lumMod val="20000"/>
                        <a:lumOff val="80000"/>
                      </a:schemeClr>
                    </a:solidFill>
                  </a:tcPr>
                </a:tc>
                <a:tc>
                  <a:txBody>
                    <a:bodyPr/>
                    <a:lstStyle/>
                    <a:p>
                      <a:r>
                        <a:rPr lang="en-GB" sz="1000" kern="1200" dirty="0" smtClean="0">
                          <a:solidFill>
                            <a:srgbClr val="444444"/>
                          </a:solidFill>
                          <a:effectLst/>
                          <a:latin typeface="Montserrat"/>
                          <a:ea typeface="+mn-ea"/>
                          <a:cs typeface="+mn-cs"/>
                        </a:rPr>
                        <a:t>We are going to do some self-esteem and emotions worksheets and involve some art/crafts while doing this. B is feeling down at the moment, as they want to move forward with life, but are dealing with changes from before. We are doing work around consequences. B wants to be involved in Pegasus (preforming arts) and has been accepted onto Pegasus for Jan 2021. </a:t>
                      </a:r>
                      <a:endParaRPr lang="en-GB" sz="1000" dirty="0">
                        <a:solidFill>
                          <a:srgbClr val="444444"/>
                        </a:solidFill>
                        <a:latin typeface="Montserrat"/>
                      </a:endParaRPr>
                    </a:p>
                  </a:txBody>
                  <a:tcPr>
                    <a:solidFill>
                      <a:schemeClr val="tx2">
                        <a:lumMod val="20000"/>
                        <a:lumOff val="80000"/>
                      </a:schemeClr>
                    </a:solidFill>
                  </a:tcPr>
                </a:tc>
                <a:extLst>
                  <a:ext uri="{0D108BD9-81ED-4DB2-BD59-A6C34878D82A}">
                    <a16:rowId xmlns:a16="http://schemas.microsoft.com/office/drawing/2014/main" val="3615866852"/>
                  </a:ext>
                </a:extLst>
              </a:tr>
              <a:tr h="370840">
                <a:tc>
                  <a:txBody>
                    <a:bodyPr/>
                    <a:lstStyle/>
                    <a:p>
                      <a:pPr algn="ctr"/>
                      <a:r>
                        <a:rPr lang="en-GB" sz="1200" dirty="0" smtClean="0">
                          <a:solidFill>
                            <a:srgbClr val="444444"/>
                          </a:solidFill>
                          <a:latin typeface="Montserrat"/>
                        </a:rPr>
                        <a:t>C</a:t>
                      </a:r>
                      <a:endParaRPr lang="en-GB" sz="1200" dirty="0">
                        <a:solidFill>
                          <a:srgbClr val="444444"/>
                        </a:solidFill>
                        <a:latin typeface="Montserrat"/>
                      </a:endParaRPr>
                    </a:p>
                  </a:txBody>
                  <a:tcPr>
                    <a:solidFill>
                      <a:srgbClr val="EDECED"/>
                    </a:solidFill>
                  </a:tcPr>
                </a:tc>
                <a:tc>
                  <a:txBody>
                    <a:bodyPr/>
                    <a:lstStyle/>
                    <a:p>
                      <a:r>
                        <a:rPr lang="en-GB" sz="1000" kern="1200" dirty="0" smtClean="0">
                          <a:solidFill>
                            <a:srgbClr val="444444"/>
                          </a:solidFill>
                          <a:effectLst/>
                          <a:latin typeface="+mn-lt"/>
                          <a:ea typeface="+mn-ea"/>
                          <a:cs typeface="+mn-cs"/>
                        </a:rPr>
                        <a:t>Planned to visit school with C. Free taster session acquired for C in boxing (counts as one of</a:t>
                      </a:r>
                      <a:r>
                        <a:rPr lang="en-GB" sz="1000" kern="1200" baseline="0" dirty="0" smtClean="0">
                          <a:solidFill>
                            <a:srgbClr val="444444"/>
                          </a:solidFill>
                          <a:effectLst/>
                          <a:latin typeface="+mn-lt"/>
                          <a:ea typeface="+mn-ea"/>
                          <a:cs typeface="+mn-cs"/>
                        </a:rPr>
                        <a:t> their</a:t>
                      </a:r>
                      <a:r>
                        <a:rPr lang="en-GB" sz="1000" kern="1200" dirty="0" smtClean="0">
                          <a:solidFill>
                            <a:srgbClr val="444444"/>
                          </a:solidFill>
                          <a:effectLst/>
                          <a:latin typeface="+mn-lt"/>
                          <a:ea typeface="+mn-ea"/>
                          <a:cs typeface="+mn-cs"/>
                        </a:rPr>
                        <a:t> positive activities in YOS). Took C boxing and waiting for confirmation of YOS to pay first 2 months and waiting funding result for more. RAW brought C boxing gloves, skipping role, wraps and mat as requested by boxing gym.</a:t>
                      </a:r>
                      <a:endParaRPr lang="en-GB" sz="1000" dirty="0">
                        <a:solidFill>
                          <a:srgbClr val="444444"/>
                        </a:solidFill>
                      </a:endParaRPr>
                    </a:p>
                  </a:txBody>
                  <a:tcPr>
                    <a:solidFill>
                      <a:srgbClr val="EDECED"/>
                    </a:solidFill>
                  </a:tcPr>
                </a:tc>
                <a:extLst>
                  <a:ext uri="{0D108BD9-81ED-4DB2-BD59-A6C34878D82A}">
                    <a16:rowId xmlns:a16="http://schemas.microsoft.com/office/drawing/2014/main" val="2652896681"/>
                  </a:ext>
                </a:extLst>
              </a:tr>
              <a:tr h="370840">
                <a:tc>
                  <a:txBody>
                    <a:bodyPr/>
                    <a:lstStyle/>
                    <a:p>
                      <a:pPr algn="ctr"/>
                      <a:r>
                        <a:rPr lang="en-GB" sz="1200" dirty="0" smtClean="0">
                          <a:solidFill>
                            <a:srgbClr val="444444"/>
                          </a:solidFill>
                          <a:latin typeface="Montserrat"/>
                        </a:rPr>
                        <a:t>D</a:t>
                      </a:r>
                      <a:endParaRPr lang="en-GB" sz="1200" dirty="0">
                        <a:solidFill>
                          <a:srgbClr val="444444"/>
                        </a:solidFill>
                        <a:latin typeface="Montserrat"/>
                      </a:endParaRPr>
                    </a:p>
                  </a:txBody>
                  <a:tcPr>
                    <a:solidFill>
                      <a:schemeClr val="tx2">
                        <a:lumMod val="20000"/>
                        <a:lumOff val="80000"/>
                      </a:schemeClr>
                    </a:solidFill>
                  </a:tcPr>
                </a:tc>
                <a:tc>
                  <a:txBody>
                    <a:bodyPr/>
                    <a:lstStyle/>
                    <a:p>
                      <a:r>
                        <a:rPr lang="en-GB" sz="1000" kern="1200" dirty="0" smtClean="0">
                          <a:solidFill>
                            <a:srgbClr val="444444"/>
                          </a:solidFill>
                          <a:effectLst/>
                          <a:latin typeface="Montserrat"/>
                          <a:ea typeface="+mn-ea"/>
                          <a:cs typeface="+mn-cs"/>
                        </a:rPr>
                        <a:t>D would like to find some work in bricklaying if possible. D is motivated to do this and says</a:t>
                      </a:r>
                      <a:r>
                        <a:rPr lang="en-GB" sz="1000" kern="1200" baseline="0" dirty="0" smtClean="0">
                          <a:solidFill>
                            <a:srgbClr val="444444"/>
                          </a:solidFill>
                          <a:effectLst/>
                          <a:latin typeface="Montserrat"/>
                          <a:ea typeface="+mn-ea"/>
                          <a:cs typeface="+mn-cs"/>
                        </a:rPr>
                        <a:t> they</a:t>
                      </a:r>
                      <a:r>
                        <a:rPr lang="en-GB" sz="1000" kern="1200" dirty="0" smtClean="0">
                          <a:solidFill>
                            <a:srgbClr val="444444"/>
                          </a:solidFill>
                          <a:effectLst/>
                          <a:latin typeface="Montserrat"/>
                          <a:ea typeface="+mn-ea"/>
                          <a:cs typeface="+mn-cs"/>
                        </a:rPr>
                        <a:t> are bored at the moment.</a:t>
                      </a:r>
                      <a:r>
                        <a:rPr lang="en-GB" sz="1000" kern="1200" baseline="0" dirty="0" smtClean="0">
                          <a:solidFill>
                            <a:srgbClr val="444444"/>
                          </a:solidFill>
                          <a:effectLst/>
                          <a:latin typeface="Montserrat"/>
                          <a:ea typeface="+mn-ea"/>
                          <a:cs typeface="+mn-cs"/>
                        </a:rPr>
                        <a:t> </a:t>
                      </a:r>
                      <a:r>
                        <a:rPr lang="en-GB" sz="1000" kern="1200" dirty="0" smtClean="0">
                          <a:solidFill>
                            <a:srgbClr val="444444"/>
                          </a:solidFill>
                          <a:effectLst/>
                          <a:latin typeface="Montserrat"/>
                          <a:ea typeface="+mn-ea"/>
                          <a:cs typeface="+mn-cs"/>
                        </a:rPr>
                        <a:t>We have agreed to meet weekly.</a:t>
                      </a:r>
                      <a:endParaRPr lang="en-GB" sz="1000" dirty="0">
                        <a:solidFill>
                          <a:srgbClr val="444444"/>
                        </a:solidFill>
                        <a:latin typeface="Montserrat"/>
                      </a:endParaRPr>
                    </a:p>
                  </a:txBody>
                  <a:tcPr>
                    <a:solidFill>
                      <a:schemeClr val="tx2">
                        <a:lumMod val="20000"/>
                        <a:lumOff val="80000"/>
                      </a:schemeClr>
                    </a:solidFill>
                  </a:tcPr>
                </a:tc>
                <a:extLst>
                  <a:ext uri="{0D108BD9-81ED-4DB2-BD59-A6C34878D82A}">
                    <a16:rowId xmlns:a16="http://schemas.microsoft.com/office/drawing/2014/main" val="3341507979"/>
                  </a:ext>
                </a:extLst>
              </a:tr>
              <a:tr h="370840">
                <a:tc>
                  <a:txBody>
                    <a:bodyPr/>
                    <a:lstStyle/>
                    <a:p>
                      <a:pPr algn="ctr"/>
                      <a:r>
                        <a:rPr lang="en-GB" sz="1200" dirty="0" smtClean="0">
                          <a:solidFill>
                            <a:srgbClr val="444444"/>
                          </a:solidFill>
                          <a:latin typeface="Montserrat"/>
                        </a:rPr>
                        <a:t>E</a:t>
                      </a:r>
                      <a:endParaRPr lang="en-GB" sz="1200" dirty="0">
                        <a:solidFill>
                          <a:srgbClr val="444444"/>
                        </a:solidFill>
                        <a:latin typeface="Montserrat"/>
                      </a:endParaRPr>
                    </a:p>
                  </a:txBody>
                  <a:tcPr>
                    <a:solidFill>
                      <a:srgbClr val="EDECED"/>
                    </a:solidFill>
                  </a:tcPr>
                </a:tc>
                <a:tc>
                  <a:txBody>
                    <a:bodyPr/>
                    <a:lstStyle/>
                    <a:p>
                      <a:r>
                        <a:rPr lang="en-GB" sz="1000" kern="1200" dirty="0" smtClean="0">
                          <a:solidFill>
                            <a:srgbClr val="444444"/>
                          </a:solidFill>
                          <a:effectLst/>
                          <a:latin typeface="Montserrat"/>
                          <a:ea typeface="+mn-ea"/>
                          <a:cs typeface="+mn-cs"/>
                        </a:rPr>
                        <a:t>E is very motivated to find a job or an educational course (ACE).</a:t>
                      </a:r>
                      <a:r>
                        <a:rPr lang="en-GB" sz="1000" kern="1200" baseline="0" dirty="0" smtClean="0">
                          <a:solidFill>
                            <a:srgbClr val="444444"/>
                          </a:solidFill>
                          <a:effectLst/>
                          <a:latin typeface="Montserrat"/>
                          <a:ea typeface="+mn-ea"/>
                          <a:cs typeface="+mn-cs"/>
                        </a:rPr>
                        <a:t> </a:t>
                      </a:r>
                      <a:r>
                        <a:rPr lang="en-GB" sz="1000" kern="1200" dirty="0" smtClean="0">
                          <a:solidFill>
                            <a:srgbClr val="444444"/>
                          </a:solidFill>
                          <a:effectLst/>
                          <a:latin typeface="Montserrat"/>
                          <a:ea typeface="+mn-ea"/>
                          <a:cs typeface="+mn-cs"/>
                        </a:rPr>
                        <a:t>I am going to be looking into building a relationship and looking for some apprenticeships together. </a:t>
                      </a:r>
                      <a:endParaRPr lang="en-GB" sz="1000" dirty="0">
                        <a:solidFill>
                          <a:srgbClr val="444444"/>
                        </a:solidFill>
                        <a:latin typeface="Montserrat"/>
                      </a:endParaRPr>
                    </a:p>
                  </a:txBody>
                  <a:tcPr>
                    <a:solidFill>
                      <a:srgbClr val="EDECED"/>
                    </a:solidFill>
                  </a:tcPr>
                </a:tc>
                <a:extLst>
                  <a:ext uri="{0D108BD9-81ED-4DB2-BD59-A6C34878D82A}">
                    <a16:rowId xmlns:a16="http://schemas.microsoft.com/office/drawing/2014/main" val="356743858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597176045"/>
              </p:ext>
            </p:extLst>
          </p:nvPr>
        </p:nvGraphicFramePr>
        <p:xfrm>
          <a:off x="330539" y="7132808"/>
          <a:ext cx="6907086" cy="2042160"/>
        </p:xfrm>
        <a:graphic>
          <a:graphicData uri="http://schemas.openxmlformats.org/drawingml/2006/table">
            <a:tbl>
              <a:tblPr firstRow="1" bandRow="1">
                <a:tableStyleId>{5C22544A-7EE6-4342-B048-85BDC9FD1C3A}</a:tableStyleId>
              </a:tblPr>
              <a:tblGrid>
                <a:gridCol w="3449292">
                  <a:extLst>
                    <a:ext uri="{9D8B030D-6E8A-4147-A177-3AD203B41FA5}">
                      <a16:colId xmlns:a16="http://schemas.microsoft.com/office/drawing/2014/main" val="3369387638"/>
                    </a:ext>
                  </a:extLst>
                </a:gridCol>
                <a:gridCol w="3457794">
                  <a:extLst>
                    <a:ext uri="{9D8B030D-6E8A-4147-A177-3AD203B41FA5}">
                      <a16:colId xmlns:a16="http://schemas.microsoft.com/office/drawing/2014/main" val="3181927528"/>
                    </a:ext>
                  </a:extLst>
                </a:gridCol>
              </a:tblGrid>
              <a:tr h="261841">
                <a:tc>
                  <a:txBody>
                    <a:bodyPr/>
                    <a:lstStyle/>
                    <a:p>
                      <a:pPr algn="ctr"/>
                      <a:r>
                        <a:rPr lang="en-GB" sz="1200" dirty="0" smtClean="0">
                          <a:solidFill>
                            <a:srgbClr val="444444"/>
                          </a:solidFill>
                          <a:latin typeface="Montserrat"/>
                        </a:rPr>
                        <a:t>Positives</a:t>
                      </a:r>
                      <a:endParaRPr lang="en-GB" sz="1200" dirty="0">
                        <a:solidFill>
                          <a:srgbClr val="444444"/>
                        </a:solidFill>
                        <a:latin typeface="Montserrat"/>
                      </a:endParaRPr>
                    </a:p>
                  </a:txBody>
                  <a:tcPr>
                    <a:solidFill>
                      <a:srgbClr val="43BAC3"/>
                    </a:solidFill>
                  </a:tcPr>
                </a:tc>
                <a:tc>
                  <a:txBody>
                    <a:bodyPr/>
                    <a:lstStyle/>
                    <a:p>
                      <a:pPr algn="ctr"/>
                      <a:r>
                        <a:rPr lang="en-GB" sz="1200" dirty="0" smtClean="0">
                          <a:solidFill>
                            <a:srgbClr val="444444"/>
                          </a:solidFill>
                          <a:latin typeface="Montserrat"/>
                        </a:rPr>
                        <a:t>Negatives</a:t>
                      </a:r>
                      <a:endParaRPr lang="en-GB" sz="1200" dirty="0">
                        <a:solidFill>
                          <a:srgbClr val="444444"/>
                        </a:solidFill>
                        <a:latin typeface="Montserrat"/>
                      </a:endParaRPr>
                    </a:p>
                  </a:txBody>
                  <a:tcPr>
                    <a:solidFill>
                      <a:srgbClr val="43BAC3"/>
                    </a:solidFill>
                  </a:tcPr>
                </a:tc>
                <a:extLst>
                  <a:ext uri="{0D108BD9-81ED-4DB2-BD59-A6C34878D82A}">
                    <a16:rowId xmlns:a16="http://schemas.microsoft.com/office/drawing/2014/main" val="867613729"/>
                  </a:ext>
                </a:extLst>
              </a:tr>
              <a:tr h="777836">
                <a:tc>
                  <a:txBody>
                    <a:bodyPr/>
                    <a:lstStyle/>
                    <a:p>
                      <a:pPr marL="171450" lvl="0" indent="-171450">
                        <a:buFont typeface="Arial" panose="020B0604020202020204" pitchFamily="34" charset="0"/>
                        <a:buChar char="•"/>
                      </a:pPr>
                      <a:r>
                        <a:rPr lang="en-GB" sz="1000" kern="1200" dirty="0" smtClean="0">
                          <a:solidFill>
                            <a:srgbClr val="444444"/>
                          </a:solidFill>
                          <a:effectLst/>
                          <a:latin typeface="Montserrat"/>
                          <a:ea typeface="+mn-ea"/>
                          <a:cs typeface="+mn-cs"/>
                        </a:rPr>
                        <a:t>Speed of referrals. </a:t>
                      </a:r>
                    </a:p>
                    <a:p>
                      <a:pPr marL="171450" lvl="0" indent="-171450">
                        <a:buFont typeface="Arial" panose="020B0604020202020204" pitchFamily="34" charset="0"/>
                        <a:buChar char="•"/>
                      </a:pPr>
                      <a:r>
                        <a:rPr lang="en-GB" sz="1000" kern="1200" dirty="0" smtClean="0">
                          <a:solidFill>
                            <a:srgbClr val="444444"/>
                          </a:solidFill>
                          <a:effectLst/>
                          <a:latin typeface="Montserrat"/>
                          <a:ea typeface="+mn-ea"/>
                          <a:cs typeface="+mn-cs"/>
                        </a:rPr>
                        <a:t>Engagement with YP.</a:t>
                      </a:r>
                    </a:p>
                    <a:p>
                      <a:pPr marL="171450" lvl="0" indent="-171450">
                        <a:buFont typeface="Arial" panose="020B0604020202020204" pitchFamily="34" charset="0"/>
                        <a:buChar char="•"/>
                      </a:pPr>
                      <a:r>
                        <a:rPr lang="en-GB" sz="1000" kern="1200" dirty="0" smtClean="0">
                          <a:solidFill>
                            <a:srgbClr val="444444"/>
                          </a:solidFill>
                          <a:effectLst/>
                          <a:latin typeface="Montserrat"/>
                          <a:ea typeface="+mn-ea"/>
                          <a:cs typeface="+mn-cs"/>
                        </a:rPr>
                        <a:t>To be able to share appropriate information to safeguard the YP. </a:t>
                      </a:r>
                    </a:p>
                    <a:p>
                      <a:pPr marL="171450" lvl="0" indent="-171450">
                        <a:buFont typeface="Arial" panose="020B0604020202020204" pitchFamily="34" charset="0"/>
                        <a:buChar char="•"/>
                      </a:pPr>
                      <a:r>
                        <a:rPr lang="en-GB" sz="1000" kern="1200" dirty="0" smtClean="0">
                          <a:solidFill>
                            <a:srgbClr val="444444"/>
                          </a:solidFill>
                          <a:effectLst/>
                          <a:latin typeface="Montserrat"/>
                          <a:ea typeface="+mn-ea"/>
                          <a:cs typeface="+mn-cs"/>
                        </a:rPr>
                        <a:t>Being able to support YP and</a:t>
                      </a:r>
                      <a:r>
                        <a:rPr lang="en-GB" sz="1000" kern="1200" baseline="0" dirty="0" smtClean="0">
                          <a:solidFill>
                            <a:srgbClr val="444444"/>
                          </a:solidFill>
                          <a:effectLst/>
                          <a:latin typeface="Montserrat"/>
                          <a:ea typeface="+mn-ea"/>
                          <a:cs typeface="+mn-cs"/>
                        </a:rPr>
                        <a:t> their </a:t>
                      </a:r>
                      <a:r>
                        <a:rPr lang="en-GB" sz="1000" kern="1200" dirty="0" smtClean="0">
                          <a:solidFill>
                            <a:srgbClr val="444444"/>
                          </a:solidFill>
                          <a:effectLst/>
                          <a:latin typeface="Montserrat"/>
                          <a:ea typeface="+mn-ea"/>
                          <a:cs typeface="+mn-cs"/>
                        </a:rPr>
                        <a:t>families too.</a:t>
                      </a:r>
                    </a:p>
                    <a:p>
                      <a:pPr marL="171450" lvl="0" indent="-171450">
                        <a:buFont typeface="Arial" panose="020B0604020202020204" pitchFamily="34" charset="0"/>
                        <a:buChar char="•"/>
                      </a:pPr>
                      <a:r>
                        <a:rPr lang="en-GB" sz="1000" kern="1200" dirty="0" smtClean="0">
                          <a:solidFill>
                            <a:srgbClr val="444444"/>
                          </a:solidFill>
                          <a:effectLst/>
                          <a:latin typeface="Montserrat"/>
                          <a:ea typeface="+mn-ea"/>
                          <a:cs typeface="+mn-cs"/>
                        </a:rPr>
                        <a:t>Attending custody/ court appearances to help support the YP.  </a:t>
                      </a:r>
                    </a:p>
                    <a:p>
                      <a:pPr marL="171450" lvl="0" indent="-171450">
                        <a:buFont typeface="Arial" panose="020B0604020202020204" pitchFamily="34" charset="0"/>
                        <a:buChar char="•"/>
                      </a:pPr>
                      <a:r>
                        <a:rPr lang="en-GB" sz="1000" kern="1200" dirty="0" smtClean="0">
                          <a:solidFill>
                            <a:srgbClr val="444444"/>
                          </a:solidFill>
                          <a:effectLst/>
                          <a:latin typeface="Montserrat"/>
                          <a:ea typeface="+mn-ea"/>
                          <a:cs typeface="+mn-cs"/>
                        </a:rPr>
                        <a:t>Building quick trusted relationships with YP. </a:t>
                      </a:r>
                    </a:p>
                    <a:p>
                      <a:pPr marL="171450" lvl="0" indent="-171450">
                        <a:buFont typeface="Arial" panose="020B0604020202020204" pitchFamily="34" charset="0"/>
                        <a:buChar char="•"/>
                      </a:pPr>
                      <a:r>
                        <a:rPr lang="en-GB" sz="1000" kern="1200" dirty="0" smtClean="0">
                          <a:solidFill>
                            <a:srgbClr val="444444"/>
                          </a:solidFill>
                          <a:effectLst/>
                          <a:latin typeface="Montserrat"/>
                          <a:ea typeface="+mn-ea"/>
                          <a:cs typeface="+mn-cs"/>
                        </a:rPr>
                        <a:t>Praising YP when they are doing well. </a:t>
                      </a:r>
                    </a:p>
                    <a:p>
                      <a:pPr marL="171450" indent="-171450">
                        <a:buFont typeface="Arial" panose="020B0604020202020204" pitchFamily="34" charset="0"/>
                        <a:buChar char="•"/>
                      </a:pPr>
                      <a:r>
                        <a:rPr lang="en-GB" sz="1000" kern="1200" dirty="0" smtClean="0">
                          <a:solidFill>
                            <a:srgbClr val="444444"/>
                          </a:solidFill>
                          <a:effectLst/>
                          <a:latin typeface="Montserrat"/>
                          <a:ea typeface="+mn-ea"/>
                          <a:cs typeface="+mn-cs"/>
                        </a:rPr>
                        <a:t>Multi Agency working with families, social workers, schools YOS.</a:t>
                      </a:r>
                      <a:endParaRPr lang="en-GB" sz="1000" b="1" dirty="0">
                        <a:solidFill>
                          <a:srgbClr val="444444"/>
                        </a:solidFill>
                        <a:latin typeface="Montserrat"/>
                      </a:endParaRPr>
                    </a:p>
                  </a:txBody>
                  <a:tcPr>
                    <a:solidFill>
                      <a:schemeClr val="tx2">
                        <a:lumMod val="20000"/>
                        <a:lumOff val="80000"/>
                      </a:schemeClr>
                    </a:solidFill>
                  </a:tcPr>
                </a:tc>
                <a:tc>
                  <a:txBody>
                    <a:bodyPr/>
                    <a:lstStyle/>
                    <a:p>
                      <a:pPr marL="171450" indent="-171450">
                        <a:buFont typeface="Arial" panose="020B0604020202020204" pitchFamily="34" charset="0"/>
                        <a:buChar char="•"/>
                      </a:pPr>
                      <a:r>
                        <a:rPr lang="en-GB" sz="1000" kern="1200" dirty="0" smtClean="0">
                          <a:solidFill>
                            <a:srgbClr val="444444"/>
                          </a:solidFill>
                          <a:effectLst/>
                          <a:latin typeface="Montserrat"/>
                          <a:ea typeface="+mn-ea"/>
                          <a:cs typeface="+mn-cs"/>
                        </a:rPr>
                        <a:t>Limitations due to further funding for activities. </a:t>
                      </a:r>
                    </a:p>
                    <a:p>
                      <a:pPr marL="171450" indent="-171450">
                        <a:buFont typeface="Arial" panose="020B0604020202020204" pitchFamily="34" charset="0"/>
                        <a:buChar char="•"/>
                      </a:pPr>
                      <a:r>
                        <a:rPr lang="en-GB" sz="1000" kern="1200" dirty="0" smtClean="0">
                          <a:solidFill>
                            <a:srgbClr val="444444"/>
                          </a:solidFill>
                          <a:effectLst/>
                          <a:latin typeface="Montserrat"/>
                          <a:ea typeface="+mn-ea"/>
                          <a:cs typeface="+mn-cs"/>
                        </a:rPr>
                        <a:t>COVID caused multiple implications. </a:t>
                      </a:r>
                    </a:p>
                    <a:p>
                      <a:pPr marL="171450" indent="-171450">
                        <a:buFont typeface="Arial" panose="020B0604020202020204" pitchFamily="34" charset="0"/>
                        <a:buChar char="•"/>
                      </a:pPr>
                      <a:r>
                        <a:rPr lang="en-GB" sz="1000" kern="1200" dirty="0" smtClean="0">
                          <a:solidFill>
                            <a:srgbClr val="444444"/>
                          </a:solidFill>
                          <a:effectLst/>
                          <a:latin typeface="Montserrat"/>
                          <a:ea typeface="+mn-ea"/>
                          <a:cs typeface="+mn-cs"/>
                        </a:rPr>
                        <a:t>Pressure of the need to work for YP.</a:t>
                      </a:r>
                    </a:p>
                    <a:p>
                      <a:pPr marL="171450" indent="-171450">
                        <a:buFont typeface="Arial" panose="020B0604020202020204" pitchFamily="34" charset="0"/>
                        <a:buChar char="•"/>
                      </a:pPr>
                      <a:r>
                        <a:rPr lang="en-GB" sz="1000" kern="1200" dirty="0" smtClean="0">
                          <a:solidFill>
                            <a:srgbClr val="444444"/>
                          </a:solidFill>
                          <a:effectLst/>
                          <a:latin typeface="Montserrat"/>
                          <a:ea typeface="+mn-ea"/>
                          <a:cs typeface="+mn-cs"/>
                        </a:rPr>
                        <a:t>Parent’s willingness to engage. </a:t>
                      </a:r>
                      <a:endParaRPr lang="en-GB" sz="1000" dirty="0">
                        <a:solidFill>
                          <a:srgbClr val="444444"/>
                        </a:solidFill>
                        <a:latin typeface="Montserrat"/>
                      </a:endParaRPr>
                    </a:p>
                  </a:txBody>
                  <a:tcPr>
                    <a:solidFill>
                      <a:schemeClr val="tx2">
                        <a:lumMod val="20000"/>
                        <a:lumOff val="80000"/>
                      </a:schemeClr>
                    </a:solidFill>
                  </a:tcPr>
                </a:tc>
                <a:extLst>
                  <a:ext uri="{0D108BD9-81ED-4DB2-BD59-A6C34878D82A}">
                    <a16:rowId xmlns:a16="http://schemas.microsoft.com/office/drawing/2014/main" val="1320460941"/>
                  </a:ext>
                </a:extLst>
              </a:tr>
            </a:tbl>
          </a:graphicData>
        </a:graphic>
      </p:graphicFrame>
    </p:spTree>
    <p:extLst>
      <p:ext uri="{BB962C8B-B14F-4D97-AF65-F5344CB8AC3E}">
        <p14:creationId xmlns:p14="http://schemas.microsoft.com/office/powerpoint/2010/main" val="4153479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45B87-A939-7C4A-B95E-BA534145B79A}"/>
              </a:ext>
            </a:extLst>
          </p:cNvPr>
          <p:cNvSpPr>
            <a:spLocks noGrp="1"/>
          </p:cNvSpPr>
          <p:nvPr>
            <p:ph type="ctrTitle"/>
          </p:nvPr>
        </p:nvSpPr>
        <p:spPr/>
        <p:txBody>
          <a:bodyPr/>
          <a:lstStyle/>
          <a:p>
            <a:r>
              <a:rPr lang="en-US" dirty="0"/>
              <a:t>RAW Navigator Pilot</a:t>
            </a:r>
            <a:br>
              <a:rPr lang="en-US" dirty="0"/>
            </a:br>
            <a:r>
              <a:rPr lang="en-US" dirty="0"/>
              <a:t>Review - 2020/21</a:t>
            </a:r>
            <a:endParaRPr lang="en-US" dirty="0"/>
          </a:p>
        </p:txBody>
      </p:sp>
      <p:sp>
        <p:nvSpPr>
          <p:cNvPr id="4" name="Content Placeholder 3">
            <a:extLst>
              <a:ext uri="{FF2B5EF4-FFF2-40B4-BE49-F238E27FC236}">
                <a16:creationId xmlns:a16="http://schemas.microsoft.com/office/drawing/2014/main" id="{6DC6334B-A1FB-2D43-AA27-D37F3588FB12}"/>
              </a:ext>
            </a:extLst>
          </p:cNvPr>
          <p:cNvSpPr>
            <a:spLocks noGrp="1"/>
          </p:cNvSpPr>
          <p:nvPr>
            <p:ph sz="quarter" idx="12"/>
          </p:nvPr>
        </p:nvSpPr>
        <p:spPr>
          <a:xfrm>
            <a:off x="5212695" y="10362743"/>
            <a:ext cx="2020685" cy="417561"/>
          </a:xfrm>
        </p:spPr>
        <p:txBody>
          <a:bodyPr/>
          <a:lstStyle/>
          <a:p>
            <a:r>
              <a:rPr lang="en-US" dirty="0"/>
              <a:t>RAW Navigator Review 2020/21 </a:t>
            </a:r>
          </a:p>
          <a:p>
            <a:endParaRPr lang="en-US" dirty="0"/>
          </a:p>
        </p:txBody>
      </p:sp>
      <p:sp>
        <p:nvSpPr>
          <p:cNvPr id="6" name="AutoShape 4" descr="RAW_potential_blue_white.png"/>
          <p:cNvSpPr>
            <a:spLocks noChangeAspect="1" noChangeArrowheads="1"/>
          </p:cNvSpPr>
          <p:nvPr/>
        </p:nvSpPr>
        <p:spPr bwMode="auto">
          <a:xfrm>
            <a:off x="2663103" y="3364281"/>
            <a:ext cx="2004590" cy="200459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8" descr="RAW_potential_blue_white.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Rectangle 2"/>
          <p:cNvSpPr/>
          <p:nvPr/>
        </p:nvSpPr>
        <p:spPr>
          <a:xfrm>
            <a:off x="326294" y="1509009"/>
            <a:ext cx="6907085" cy="1168461"/>
          </a:xfrm>
          <a:prstGeom prst="rect">
            <a:avLst/>
          </a:prstGeom>
        </p:spPr>
        <p:txBody>
          <a:bodyPr wrap="square">
            <a:spAutoFit/>
          </a:bodyPr>
          <a:lstStyle/>
          <a:p>
            <a:pPr algn="ctr">
              <a:lnSpc>
                <a:spcPct val="107000"/>
              </a:lnSpc>
              <a:spcAft>
                <a:spcPts val="800"/>
              </a:spcAft>
            </a:pPr>
            <a:r>
              <a:rPr lang="en-GB" sz="1200" b="1" dirty="0" smtClean="0">
                <a:solidFill>
                  <a:srgbClr val="444444"/>
                </a:solidFill>
                <a:latin typeface="Montserrat Light"/>
                <a:ea typeface="Calibri" panose="020F0502020204030204" pitchFamily="34" charset="0"/>
                <a:cs typeface="Times New Roman" panose="02020603050405020304" pitchFamily="18" charset="0"/>
              </a:rPr>
              <a:t>Impact of RAW Navigator interventions</a:t>
            </a:r>
          </a:p>
          <a:p>
            <a:pPr>
              <a:lnSpc>
                <a:spcPct val="107000"/>
              </a:lnSpc>
              <a:spcAft>
                <a:spcPts val="800"/>
              </a:spcAft>
            </a:pPr>
            <a:r>
              <a:rPr lang="en-GB" sz="1200" dirty="0" smtClean="0">
                <a:solidFill>
                  <a:srgbClr val="444444"/>
                </a:solidFill>
                <a:latin typeface="Montserrat Light"/>
                <a:ea typeface="Calibri" panose="020F0502020204030204" pitchFamily="34" charset="0"/>
                <a:cs typeface="Times New Roman" panose="02020603050405020304" pitchFamily="18" charset="0"/>
              </a:rPr>
              <a:t>In </a:t>
            </a:r>
            <a:r>
              <a:rPr lang="en-GB" sz="1200" dirty="0">
                <a:solidFill>
                  <a:srgbClr val="444444"/>
                </a:solidFill>
                <a:latin typeface="Montserrat Light"/>
                <a:ea typeface="Calibri" panose="020F0502020204030204" pitchFamily="34" charset="0"/>
                <a:cs typeface="Times New Roman" panose="02020603050405020304" pitchFamily="18" charset="0"/>
              </a:rPr>
              <a:t>order to look at the effectiveness of these interventions, research was carried out utilising Police information and data for each young person. This focused on </a:t>
            </a:r>
            <a:r>
              <a:rPr lang="en-GB" sz="1200" dirty="0" smtClean="0">
                <a:solidFill>
                  <a:srgbClr val="444444"/>
                </a:solidFill>
                <a:latin typeface="Montserrat Light"/>
                <a:ea typeface="Calibri" panose="020F0502020204030204" pitchFamily="34" charset="0"/>
                <a:cs typeface="Times New Roman" panose="02020603050405020304" pitchFamily="18" charset="0"/>
              </a:rPr>
              <a:t>an average </a:t>
            </a:r>
            <a:r>
              <a:rPr lang="en-GB" sz="1200" dirty="0">
                <a:solidFill>
                  <a:srgbClr val="444444"/>
                </a:solidFill>
                <a:latin typeface="Montserrat Light"/>
                <a:ea typeface="Calibri" panose="020F0502020204030204" pitchFamily="34" charset="0"/>
                <a:cs typeface="Times New Roman" panose="02020603050405020304" pitchFamily="18" charset="0"/>
              </a:rPr>
              <a:t>period of 8 months before the intervention with RAW and then the 4 Months after the intervention had started. Both the frequency and gravity (seriousness) of investigated offences were measured.</a:t>
            </a:r>
          </a:p>
        </p:txBody>
      </p:sp>
      <p:graphicFrame>
        <p:nvGraphicFramePr>
          <p:cNvPr id="5" name="Table 4"/>
          <p:cNvGraphicFramePr>
            <a:graphicFrameLocks noGrp="1"/>
          </p:cNvGraphicFramePr>
          <p:nvPr>
            <p:extLst>
              <p:ext uri="{D42A27DB-BD31-4B8C-83A1-F6EECF244321}">
                <p14:modId xmlns:p14="http://schemas.microsoft.com/office/powerpoint/2010/main" val="3237490080"/>
              </p:ext>
            </p:extLst>
          </p:nvPr>
        </p:nvGraphicFramePr>
        <p:xfrm>
          <a:off x="317133" y="2948112"/>
          <a:ext cx="6925405" cy="2984418"/>
        </p:xfrm>
        <a:graphic>
          <a:graphicData uri="http://schemas.openxmlformats.org/drawingml/2006/table">
            <a:tbl>
              <a:tblPr firstRow="1" firstCol="1" bandRow="1">
                <a:tableStyleId>{5C22544A-7EE6-4342-B048-85BDC9FD1C3A}</a:tableStyleId>
              </a:tblPr>
              <a:tblGrid>
                <a:gridCol w="635924">
                  <a:extLst>
                    <a:ext uri="{9D8B030D-6E8A-4147-A177-3AD203B41FA5}">
                      <a16:colId xmlns:a16="http://schemas.microsoft.com/office/drawing/2014/main" val="132585511"/>
                    </a:ext>
                  </a:extLst>
                </a:gridCol>
                <a:gridCol w="1297858">
                  <a:extLst>
                    <a:ext uri="{9D8B030D-6E8A-4147-A177-3AD203B41FA5}">
                      <a16:colId xmlns:a16="http://schemas.microsoft.com/office/drawing/2014/main" val="2542183360"/>
                    </a:ext>
                  </a:extLst>
                </a:gridCol>
                <a:gridCol w="1725561">
                  <a:extLst>
                    <a:ext uri="{9D8B030D-6E8A-4147-A177-3AD203B41FA5}">
                      <a16:colId xmlns:a16="http://schemas.microsoft.com/office/drawing/2014/main" val="998131726"/>
                    </a:ext>
                  </a:extLst>
                </a:gridCol>
                <a:gridCol w="1122996">
                  <a:extLst>
                    <a:ext uri="{9D8B030D-6E8A-4147-A177-3AD203B41FA5}">
                      <a16:colId xmlns:a16="http://schemas.microsoft.com/office/drawing/2014/main" val="3265520157"/>
                    </a:ext>
                  </a:extLst>
                </a:gridCol>
                <a:gridCol w="1096113">
                  <a:extLst>
                    <a:ext uri="{9D8B030D-6E8A-4147-A177-3AD203B41FA5}">
                      <a16:colId xmlns:a16="http://schemas.microsoft.com/office/drawing/2014/main" val="1786286923"/>
                    </a:ext>
                  </a:extLst>
                </a:gridCol>
                <a:gridCol w="1046953">
                  <a:extLst>
                    <a:ext uri="{9D8B030D-6E8A-4147-A177-3AD203B41FA5}">
                      <a16:colId xmlns:a16="http://schemas.microsoft.com/office/drawing/2014/main" val="1141113033"/>
                    </a:ext>
                  </a:extLst>
                </a:gridCol>
              </a:tblGrid>
              <a:tr h="831768">
                <a:tc>
                  <a:txBody>
                    <a:bodyPr/>
                    <a:lstStyle/>
                    <a:p>
                      <a:pPr algn="ctr">
                        <a:lnSpc>
                          <a:spcPct val="107000"/>
                        </a:lnSpc>
                        <a:spcAft>
                          <a:spcPts val="0"/>
                        </a:spcAft>
                      </a:pPr>
                      <a:r>
                        <a:rPr lang="en-GB" sz="1200" dirty="0">
                          <a:solidFill>
                            <a:srgbClr val="444444"/>
                          </a:solidFill>
                          <a:effectLst/>
                          <a:latin typeface="Montserrat Light"/>
                        </a:rPr>
                        <a:t>Young person</a:t>
                      </a:r>
                      <a:endParaRPr lang="en-GB" sz="1200" dirty="0">
                        <a:solidFill>
                          <a:srgbClr val="444444"/>
                        </a:solidFill>
                        <a:effectLst/>
                        <a:latin typeface="Montserrat Ligh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200" dirty="0">
                          <a:solidFill>
                            <a:srgbClr val="444444"/>
                          </a:solidFill>
                          <a:effectLst/>
                          <a:latin typeface="Montserrat"/>
                        </a:rPr>
                        <a:t>Difference in the number of offences </a:t>
                      </a:r>
                      <a:endParaRPr lang="en-GB" sz="1200" dirty="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200" dirty="0">
                          <a:solidFill>
                            <a:srgbClr val="444444"/>
                          </a:solidFill>
                          <a:effectLst/>
                          <a:latin typeface="Montserrat"/>
                        </a:rPr>
                        <a:t>Difference in seriousness of </a:t>
                      </a:r>
                      <a:r>
                        <a:rPr lang="en-GB" sz="1200" dirty="0" smtClean="0">
                          <a:solidFill>
                            <a:srgbClr val="444444"/>
                          </a:solidFill>
                          <a:effectLst/>
                          <a:latin typeface="Montserrat"/>
                        </a:rPr>
                        <a:t>offending</a:t>
                      </a:r>
                      <a:r>
                        <a:rPr lang="en-GB" sz="1200" baseline="0" dirty="0" smtClean="0">
                          <a:solidFill>
                            <a:srgbClr val="444444"/>
                          </a:solidFill>
                          <a:effectLst/>
                          <a:latin typeface="Montserrat"/>
                        </a:rPr>
                        <a:t> </a:t>
                      </a:r>
                      <a:r>
                        <a:rPr lang="en-GB" sz="1200" dirty="0" smtClean="0">
                          <a:solidFill>
                            <a:srgbClr val="444444"/>
                          </a:solidFill>
                          <a:effectLst/>
                          <a:latin typeface="Montserrat"/>
                        </a:rPr>
                        <a:t>(frequency </a:t>
                      </a:r>
                      <a:r>
                        <a:rPr lang="en-GB" sz="1200" dirty="0">
                          <a:solidFill>
                            <a:srgbClr val="444444"/>
                          </a:solidFill>
                          <a:effectLst/>
                          <a:latin typeface="Montserrat"/>
                        </a:rPr>
                        <a:t>x gravity)</a:t>
                      </a:r>
                      <a:endParaRPr lang="en-GB" sz="1200" dirty="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200">
                          <a:solidFill>
                            <a:srgbClr val="444444"/>
                          </a:solidFill>
                          <a:effectLst/>
                          <a:latin typeface="Montserrat"/>
                        </a:rPr>
                        <a:t>Difference in Missing person reports</a:t>
                      </a:r>
                      <a:endParaRPr lang="en-GB" sz="120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200" dirty="0">
                          <a:solidFill>
                            <a:srgbClr val="444444"/>
                          </a:solidFill>
                          <a:effectLst/>
                          <a:latin typeface="Montserrat"/>
                        </a:rPr>
                        <a:t>Difference in police Intelligence reports</a:t>
                      </a:r>
                      <a:endParaRPr lang="en-GB" sz="1200" dirty="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200" dirty="0">
                          <a:solidFill>
                            <a:srgbClr val="444444"/>
                          </a:solidFill>
                          <a:effectLst/>
                          <a:latin typeface="Montserrat"/>
                        </a:rPr>
                        <a:t>Difference in stop checks by police</a:t>
                      </a:r>
                      <a:endParaRPr lang="en-GB" sz="1200" dirty="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extLst>
                  <a:ext uri="{0D108BD9-81ED-4DB2-BD59-A6C34878D82A}">
                    <a16:rowId xmlns:a16="http://schemas.microsoft.com/office/drawing/2014/main" val="873334779"/>
                  </a:ext>
                </a:extLst>
              </a:tr>
              <a:tr h="0">
                <a:tc>
                  <a:txBody>
                    <a:bodyPr/>
                    <a:lstStyle/>
                    <a:p>
                      <a:pPr algn="ctr">
                        <a:lnSpc>
                          <a:spcPct val="107000"/>
                        </a:lnSpc>
                        <a:spcAft>
                          <a:spcPts val="0"/>
                        </a:spcAft>
                      </a:pPr>
                      <a:r>
                        <a:rPr lang="en-GB" sz="1200" dirty="0" smtClean="0">
                          <a:solidFill>
                            <a:srgbClr val="444444"/>
                          </a:solidFill>
                          <a:effectLst/>
                          <a:latin typeface="Montserrat"/>
                          <a:ea typeface="+mn-ea"/>
                          <a:cs typeface="+mn-cs"/>
                        </a:rPr>
                        <a:t>A</a:t>
                      </a:r>
                      <a:endParaRPr lang="en-GB" sz="1200" dirty="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100" dirty="0">
                          <a:effectLst/>
                        </a:rPr>
                        <a:t>-3.5 (30% reduction)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a:effectLst/>
                        </a:rPr>
                        <a:t>9% reduction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a:effectLst/>
                        </a:rPr>
                        <a:t>Increase of 1 occasion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nSpc>
                          <a:spcPct val="107000"/>
                        </a:lnSpc>
                        <a:spcAft>
                          <a:spcPts val="0"/>
                        </a:spcAft>
                      </a:pPr>
                      <a:r>
                        <a:rPr lang="en-GB" sz="1100" dirty="0">
                          <a:effectLst/>
                        </a:rPr>
                        <a:t>Increase of 11.5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dirty="0">
                          <a:effectLst/>
                        </a:rPr>
                        <a:t>Decrease of 2.5 (70%)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56713577"/>
                  </a:ext>
                </a:extLst>
              </a:tr>
              <a:tr h="0">
                <a:tc>
                  <a:txBody>
                    <a:bodyPr/>
                    <a:lstStyle/>
                    <a:p>
                      <a:pPr algn="ctr">
                        <a:lnSpc>
                          <a:spcPct val="107000"/>
                        </a:lnSpc>
                        <a:spcAft>
                          <a:spcPts val="0"/>
                        </a:spcAft>
                      </a:pPr>
                      <a:r>
                        <a:rPr lang="en-GB" sz="1200" dirty="0" smtClean="0">
                          <a:solidFill>
                            <a:srgbClr val="444444"/>
                          </a:solidFill>
                          <a:effectLst/>
                          <a:latin typeface="Montserrat"/>
                          <a:ea typeface="+mn-ea"/>
                          <a:cs typeface="+mn-cs"/>
                        </a:rPr>
                        <a:t>B</a:t>
                      </a:r>
                      <a:endParaRPr lang="en-GB" sz="1200" dirty="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100" dirty="0" smtClean="0">
                          <a:effectLst/>
                        </a:rPr>
                        <a:t>-9.5 (90% </a:t>
                      </a:r>
                      <a:r>
                        <a:rPr lang="en-GB" sz="1100" dirty="0">
                          <a:effectLst/>
                        </a:rPr>
                        <a:t>reduction)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smtClean="0">
                          <a:effectLst/>
                        </a:rPr>
                        <a:t>82% </a:t>
                      </a:r>
                      <a:r>
                        <a:rPr lang="en-GB" sz="1100" dirty="0">
                          <a:effectLst/>
                        </a:rPr>
                        <a:t>reduction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smtClean="0">
                          <a:effectLst/>
                        </a:rPr>
                        <a:t>Increase of 1.5 occasions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nSpc>
                          <a:spcPct val="107000"/>
                        </a:lnSpc>
                        <a:spcAft>
                          <a:spcPts val="0"/>
                        </a:spcAft>
                      </a:pPr>
                      <a:r>
                        <a:rPr lang="en-GB" sz="1100" dirty="0">
                          <a:effectLst/>
                        </a:rPr>
                        <a:t>Decrease of </a:t>
                      </a:r>
                      <a:r>
                        <a:rPr lang="en-GB" sz="1100" dirty="0" smtClean="0">
                          <a:effectLst/>
                        </a:rPr>
                        <a:t>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smtClean="0">
                          <a:effectLst/>
                        </a:rPr>
                        <a:t>Decrease of 2 (100%)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2702663679"/>
                  </a:ext>
                </a:extLst>
              </a:tr>
              <a:tr h="0">
                <a:tc>
                  <a:txBody>
                    <a:bodyPr/>
                    <a:lstStyle/>
                    <a:p>
                      <a:pPr algn="ctr">
                        <a:lnSpc>
                          <a:spcPct val="107000"/>
                        </a:lnSpc>
                        <a:spcAft>
                          <a:spcPts val="0"/>
                        </a:spcAft>
                      </a:pPr>
                      <a:r>
                        <a:rPr lang="en-GB" sz="1200" dirty="0" smtClean="0">
                          <a:solidFill>
                            <a:srgbClr val="444444"/>
                          </a:solidFill>
                          <a:effectLst/>
                          <a:latin typeface="Montserrat"/>
                          <a:ea typeface="+mn-ea"/>
                          <a:cs typeface="+mn-cs"/>
                        </a:rPr>
                        <a:t>C</a:t>
                      </a:r>
                      <a:endParaRPr lang="en-GB" sz="1200" dirty="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100" dirty="0" smtClean="0">
                          <a:effectLst/>
                        </a:rPr>
                        <a:t>-3.5 (100% </a:t>
                      </a:r>
                      <a:r>
                        <a:rPr lang="en-GB" sz="1100" dirty="0">
                          <a:effectLst/>
                        </a:rPr>
                        <a:t>reduction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smtClean="0">
                          <a:effectLst/>
                        </a:rPr>
                        <a:t>100% </a:t>
                      </a:r>
                      <a:r>
                        <a:rPr lang="en-GB" sz="1100" dirty="0">
                          <a:effectLst/>
                        </a:rPr>
                        <a:t>reduction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smtClean="0">
                          <a:effectLst/>
                        </a:rPr>
                        <a:t>No change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Decrease of </a:t>
                      </a:r>
                      <a:r>
                        <a:rPr lang="en-GB" sz="1100" dirty="0" smtClean="0">
                          <a:effectLst/>
                        </a:rPr>
                        <a:t>1.5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smtClean="0">
                          <a:effectLst/>
                        </a:rPr>
                        <a:t>No change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6658301"/>
                  </a:ext>
                </a:extLst>
              </a:tr>
              <a:tr h="0">
                <a:tc>
                  <a:txBody>
                    <a:bodyPr/>
                    <a:lstStyle/>
                    <a:p>
                      <a:pPr algn="ctr">
                        <a:lnSpc>
                          <a:spcPct val="107000"/>
                        </a:lnSpc>
                        <a:spcAft>
                          <a:spcPts val="0"/>
                        </a:spcAft>
                      </a:pPr>
                      <a:r>
                        <a:rPr lang="en-GB" sz="1200" dirty="0" smtClean="0">
                          <a:solidFill>
                            <a:srgbClr val="444444"/>
                          </a:solidFill>
                          <a:effectLst/>
                          <a:latin typeface="Montserrat"/>
                          <a:ea typeface="+mn-ea"/>
                          <a:cs typeface="+mn-cs"/>
                        </a:rPr>
                        <a:t>D</a:t>
                      </a:r>
                      <a:endParaRPr lang="en-GB" sz="1200" dirty="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100" dirty="0" smtClean="0">
                          <a:effectLst/>
                        </a:rPr>
                        <a:t>-</a:t>
                      </a:r>
                      <a:r>
                        <a:rPr lang="en-GB" sz="1100" baseline="0" dirty="0" smtClean="0">
                          <a:effectLst/>
                        </a:rPr>
                        <a:t> 5</a:t>
                      </a:r>
                      <a:r>
                        <a:rPr lang="en-GB" sz="1100" dirty="0" smtClean="0">
                          <a:effectLst/>
                        </a:rPr>
                        <a:t> (100%</a:t>
                      </a:r>
                      <a:r>
                        <a:rPr lang="en-GB" sz="1100" baseline="0" dirty="0" smtClean="0">
                          <a:effectLst/>
                        </a:rPr>
                        <a:t> reduction</a:t>
                      </a:r>
                      <a:r>
                        <a:rPr lang="en-GB" sz="1100" dirty="0" smtClean="0">
                          <a:effectLst/>
                        </a:rPr>
                        <a:t>)</a:t>
                      </a:r>
                      <a:endParaRPr lang="en-GB" sz="1100" dirty="0">
                        <a:effectLst/>
                      </a:endParaRPr>
                    </a:p>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smtClean="0">
                          <a:effectLst/>
                        </a:rPr>
                        <a:t>100% </a:t>
                      </a:r>
                      <a:r>
                        <a:rPr lang="en-GB" sz="1100" dirty="0">
                          <a:effectLst/>
                        </a:rPr>
                        <a:t>reduction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smtClean="0">
                          <a:effectLst/>
                        </a:rPr>
                        <a:t>Increase of 4 occasions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dirty="0">
                          <a:effectLst/>
                        </a:rPr>
                        <a:t>Increase of </a:t>
                      </a:r>
                      <a:r>
                        <a:rPr lang="en-GB" sz="1100" dirty="0" smtClean="0">
                          <a:effectLst/>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dirty="0" smtClean="0">
                          <a:effectLst/>
                        </a:rPr>
                        <a:t>Decrease of 0.5 (100%)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2484368861"/>
                  </a:ext>
                </a:extLst>
              </a:tr>
              <a:tr h="0">
                <a:tc>
                  <a:txBody>
                    <a:bodyPr/>
                    <a:lstStyle/>
                    <a:p>
                      <a:pPr algn="ctr">
                        <a:lnSpc>
                          <a:spcPct val="107000"/>
                        </a:lnSpc>
                        <a:spcAft>
                          <a:spcPts val="0"/>
                        </a:spcAft>
                      </a:pPr>
                      <a:r>
                        <a:rPr lang="en-GB" sz="1200" dirty="0" smtClean="0">
                          <a:solidFill>
                            <a:srgbClr val="444444"/>
                          </a:solidFill>
                          <a:effectLst/>
                          <a:latin typeface="Montserrat"/>
                          <a:ea typeface="+mn-ea"/>
                          <a:cs typeface="+mn-cs"/>
                        </a:rPr>
                        <a:t>E</a:t>
                      </a:r>
                      <a:endParaRPr lang="en-GB" sz="1200" dirty="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100" dirty="0" smtClean="0">
                          <a:effectLst/>
                        </a:rPr>
                        <a:t>+ 0.5 (50%increase)</a:t>
                      </a:r>
                      <a:endParaRPr lang="en-GB" sz="1100" dirty="0">
                        <a:effectLst/>
                      </a:endParaRPr>
                    </a:p>
                  </a:txBody>
                  <a:tcPr marL="68580" marR="68580" marT="0" marB="0">
                    <a:solidFill>
                      <a:srgbClr val="FFC000"/>
                    </a:solidFill>
                  </a:tcPr>
                </a:tc>
                <a:tc>
                  <a:txBody>
                    <a:bodyPr/>
                    <a:lstStyle/>
                    <a:p>
                      <a:pPr>
                        <a:lnSpc>
                          <a:spcPct val="107000"/>
                        </a:lnSpc>
                        <a:spcAft>
                          <a:spcPts val="0"/>
                        </a:spcAft>
                      </a:pPr>
                      <a:r>
                        <a:rPr lang="en-GB" sz="1100" dirty="0" smtClean="0">
                          <a:effectLst/>
                        </a:rPr>
                        <a:t>50% </a:t>
                      </a:r>
                      <a:r>
                        <a:rPr lang="en-GB" sz="1100" dirty="0">
                          <a:effectLst/>
                        </a:rPr>
                        <a:t>reduction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nSpc>
                          <a:spcPct val="107000"/>
                        </a:lnSpc>
                        <a:spcAft>
                          <a:spcPts val="0"/>
                        </a:spcAft>
                      </a:pPr>
                      <a:r>
                        <a:rPr lang="en-GB" sz="1100" dirty="0" smtClean="0">
                          <a:effectLst/>
                        </a:rPr>
                        <a:t>No change (0 before and after)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Increase of </a:t>
                      </a:r>
                      <a:r>
                        <a:rPr lang="en-GB" sz="1100" dirty="0" smtClean="0">
                          <a:effectLst/>
                        </a:rPr>
                        <a:t>5.5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dirty="0" smtClean="0">
                          <a:effectLst/>
                        </a:rPr>
                        <a:t>Increase</a:t>
                      </a:r>
                      <a:r>
                        <a:rPr lang="en-GB" sz="1100" baseline="0" dirty="0" smtClean="0">
                          <a:effectLst/>
                        </a:rPr>
                        <a:t> of 1 </a:t>
                      </a:r>
                      <a:r>
                        <a:rPr lang="en-GB" sz="1100" dirty="0" smtClean="0">
                          <a:effectLst/>
                        </a:rPr>
                        <a:t>(100</a:t>
                      </a:r>
                      <a:r>
                        <a:rPr lang="en-GB" sz="1100" dirty="0">
                          <a:effectLst/>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1134127461"/>
                  </a:ext>
                </a:extLst>
              </a:tr>
              <a:tr h="0">
                <a:tc>
                  <a:txBody>
                    <a:bodyPr/>
                    <a:lstStyle/>
                    <a:p>
                      <a:pPr algn="ctr">
                        <a:lnSpc>
                          <a:spcPct val="107000"/>
                        </a:lnSpc>
                        <a:spcAft>
                          <a:spcPts val="0"/>
                        </a:spcAft>
                      </a:pPr>
                      <a:r>
                        <a:rPr lang="en-GB" sz="1200" dirty="0" smtClean="0">
                          <a:solidFill>
                            <a:srgbClr val="444444"/>
                          </a:solidFill>
                          <a:effectLst/>
                          <a:latin typeface="Montserrat"/>
                          <a:ea typeface="+mn-ea"/>
                          <a:cs typeface="+mn-cs"/>
                        </a:rPr>
                        <a:t>F</a:t>
                      </a:r>
                      <a:endParaRPr lang="en-GB" sz="1200" dirty="0">
                        <a:solidFill>
                          <a:srgbClr val="444444"/>
                        </a:solidFill>
                        <a:effectLst/>
                        <a:latin typeface="Montserrat"/>
                        <a:ea typeface="Calibri" panose="020F0502020204030204" pitchFamily="34" charset="0"/>
                        <a:cs typeface="Times New Roman" panose="02020603050405020304" pitchFamily="18" charset="0"/>
                      </a:endParaRPr>
                    </a:p>
                  </a:txBody>
                  <a:tcPr marL="68580" marR="68580" marT="0" marB="0">
                    <a:solidFill>
                      <a:srgbClr val="43BAC3"/>
                    </a:solidFill>
                  </a:tcPr>
                </a:tc>
                <a:tc>
                  <a:txBody>
                    <a:bodyPr/>
                    <a:lstStyle/>
                    <a:p>
                      <a:pPr>
                        <a:lnSpc>
                          <a:spcPct val="107000"/>
                        </a:lnSpc>
                        <a:spcAft>
                          <a:spcPts val="0"/>
                        </a:spcAft>
                      </a:pPr>
                      <a:r>
                        <a:rPr lang="en-GB" sz="1100" dirty="0">
                          <a:effectLst/>
                        </a:rPr>
                        <a:t>+0.5 (50% increase)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nSpc>
                          <a:spcPct val="107000"/>
                        </a:lnSpc>
                        <a:spcAft>
                          <a:spcPts val="0"/>
                        </a:spcAft>
                      </a:pPr>
                      <a:r>
                        <a:rPr lang="en-GB" sz="1100" dirty="0">
                          <a:effectLst/>
                        </a:rPr>
                        <a:t>100% increase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nSpc>
                          <a:spcPct val="107000"/>
                        </a:lnSpc>
                        <a:spcAft>
                          <a:spcPts val="0"/>
                        </a:spcAft>
                      </a:pPr>
                      <a:r>
                        <a:rPr lang="en-GB" sz="1100" dirty="0">
                          <a:effectLst/>
                        </a:rPr>
                        <a:t>Increase of 0.5 occasions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nSpc>
                          <a:spcPct val="107000"/>
                        </a:lnSpc>
                        <a:spcAft>
                          <a:spcPts val="0"/>
                        </a:spcAft>
                      </a:pPr>
                      <a:r>
                        <a:rPr lang="en-GB" sz="1100" dirty="0">
                          <a:effectLst/>
                        </a:rPr>
                        <a:t>Increase of 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dirty="0">
                          <a:effectLst/>
                        </a:rPr>
                        <a:t>No change (not stopped)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7552434"/>
                  </a:ext>
                </a:extLst>
              </a:tr>
            </a:tbl>
          </a:graphicData>
        </a:graphic>
      </p:graphicFrame>
      <p:sp>
        <p:nvSpPr>
          <p:cNvPr id="7" name="TextBox 6"/>
          <p:cNvSpPr txBox="1"/>
          <p:nvPr/>
        </p:nvSpPr>
        <p:spPr>
          <a:xfrm>
            <a:off x="317133" y="6164573"/>
            <a:ext cx="6907083" cy="3970318"/>
          </a:xfrm>
          <a:prstGeom prst="rect">
            <a:avLst/>
          </a:prstGeom>
          <a:noFill/>
        </p:spPr>
        <p:txBody>
          <a:bodyPr wrap="square" rtlCol="0">
            <a:spAutoFit/>
          </a:bodyPr>
          <a:lstStyle/>
          <a:p>
            <a:pPr lvl="0" algn="ctr"/>
            <a:r>
              <a:rPr lang="en-GB" sz="1200" b="1" dirty="0" smtClean="0">
                <a:solidFill>
                  <a:srgbClr val="444444"/>
                </a:solidFill>
                <a:latin typeface="Montserrat Light"/>
              </a:rPr>
              <a:t>Summary</a:t>
            </a:r>
          </a:p>
          <a:p>
            <a:pPr marL="171450" lvl="0" indent="-171450">
              <a:buFont typeface="Arial" panose="020B0604020202020204" pitchFamily="34" charset="0"/>
              <a:buChar char="•"/>
            </a:pPr>
            <a:r>
              <a:rPr lang="en-GB" sz="1200" dirty="0" smtClean="0">
                <a:solidFill>
                  <a:srgbClr val="444444"/>
                </a:solidFill>
                <a:latin typeface="Montserrat Light"/>
              </a:rPr>
              <a:t>There </a:t>
            </a:r>
            <a:r>
              <a:rPr lang="en-GB" sz="1200" dirty="0">
                <a:solidFill>
                  <a:srgbClr val="444444"/>
                </a:solidFill>
                <a:latin typeface="Montserrat Light"/>
              </a:rPr>
              <a:t>is a significant drop in the rate of offending after the RAW intervention starts</a:t>
            </a:r>
          </a:p>
          <a:p>
            <a:pPr marL="171450" lvl="0" indent="-171450">
              <a:buFont typeface="Arial" panose="020B0604020202020204" pitchFamily="34" charset="0"/>
              <a:buChar char="•"/>
            </a:pPr>
            <a:r>
              <a:rPr lang="en-GB" sz="1200" dirty="0">
                <a:solidFill>
                  <a:srgbClr val="444444"/>
                </a:solidFill>
                <a:latin typeface="Montserrat Light"/>
              </a:rPr>
              <a:t>There is a reduction in the seriousness (gravity) of offending</a:t>
            </a:r>
          </a:p>
          <a:p>
            <a:pPr marL="171450" lvl="0" indent="-171450">
              <a:buFont typeface="Arial" panose="020B0604020202020204" pitchFamily="34" charset="0"/>
              <a:buChar char="•"/>
            </a:pPr>
            <a:r>
              <a:rPr lang="en-GB" sz="1200" dirty="0">
                <a:solidFill>
                  <a:srgbClr val="444444"/>
                </a:solidFill>
                <a:latin typeface="Montserrat Light"/>
              </a:rPr>
              <a:t>There is a slight increase in the amount the subjects are reported missing.</a:t>
            </a:r>
          </a:p>
          <a:p>
            <a:pPr marL="171450" lvl="0" indent="-171450">
              <a:buFont typeface="Arial" panose="020B0604020202020204" pitchFamily="34" charset="0"/>
              <a:buChar char="•"/>
            </a:pPr>
            <a:r>
              <a:rPr lang="en-GB" sz="1200" dirty="0" smtClean="0">
                <a:solidFill>
                  <a:srgbClr val="444444"/>
                </a:solidFill>
                <a:latin typeface="Montserrat Light"/>
              </a:rPr>
              <a:t>There </a:t>
            </a:r>
            <a:r>
              <a:rPr lang="en-GB" sz="1200" dirty="0">
                <a:solidFill>
                  <a:srgbClr val="444444"/>
                </a:solidFill>
                <a:latin typeface="Montserrat Light"/>
              </a:rPr>
              <a:t>is a significant increase in the amount of intelligence being submitted for some </a:t>
            </a:r>
            <a:r>
              <a:rPr lang="en-GB" sz="1200" dirty="0" smtClean="0">
                <a:solidFill>
                  <a:srgbClr val="444444"/>
                </a:solidFill>
                <a:latin typeface="Montserrat Light"/>
              </a:rPr>
              <a:t>subjects</a:t>
            </a:r>
            <a:endParaRPr lang="en-GB" sz="1200" dirty="0">
              <a:solidFill>
                <a:srgbClr val="444444"/>
              </a:solidFill>
              <a:latin typeface="Montserrat Light"/>
            </a:endParaRPr>
          </a:p>
          <a:p>
            <a:pPr marL="171450" lvl="0" indent="-171450">
              <a:buFont typeface="Arial" panose="020B0604020202020204" pitchFamily="34" charset="0"/>
              <a:buChar char="•"/>
            </a:pPr>
            <a:r>
              <a:rPr lang="en-GB" sz="1200" dirty="0">
                <a:solidFill>
                  <a:srgbClr val="444444"/>
                </a:solidFill>
                <a:latin typeface="Montserrat Light"/>
              </a:rPr>
              <a:t>There is a decrease in the amount of times the subjects are being stop checked by police.</a:t>
            </a:r>
          </a:p>
          <a:p>
            <a:r>
              <a:rPr lang="en-GB" sz="1200" dirty="0">
                <a:solidFill>
                  <a:srgbClr val="444444"/>
                </a:solidFill>
                <a:latin typeface="Montserrat Light"/>
              </a:rPr>
              <a:t> </a:t>
            </a:r>
          </a:p>
          <a:p>
            <a:r>
              <a:rPr lang="en-GB" sz="1200" dirty="0">
                <a:solidFill>
                  <a:srgbClr val="444444"/>
                </a:solidFill>
                <a:latin typeface="Montserrat Light"/>
              </a:rPr>
              <a:t>These findings are very positive, showing that the rate and seriousness of offending across the group has significantly decreased and that they are out being stopped by police less. </a:t>
            </a:r>
          </a:p>
          <a:p>
            <a:r>
              <a:rPr lang="en-GB" sz="1200" dirty="0" smtClean="0">
                <a:solidFill>
                  <a:srgbClr val="444444"/>
                </a:solidFill>
                <a:latin typeface="Montserrat Light"/>
              </a:rPr>
              <a:t>*Although </a:t>
            </a:r>
            <a:r>
              <a:rPr lang="en-GB" sz="1200" dirty="0">
                <a:solidFill>
                  <a:srgbClr val="444444"/>
                </a:solidFill>
                <a:latin typeface="Montserrat Light"/>
              </a:rPr>
              <a:t>the rate these children are going missing and the number of police intel reports have increased, this could be merely down to the parents, partnership agencies and the police being more aware of these children and what they are currently involved with. The parents may also be more willing to report their child as missing due to positive involvement from both Social Services and </a:t>
            </a:r>
            <a:r>
              <a:rPr lang="en-GB" sz="1200" dirty="0" smtClean="0">
                <a:solidFill>
                  <a:srgbClr val="444444"/>
                </a:solidFill>
                <a:latin typeface="Montserrat Light"/>
              </a:rPr>
              <a:t>Police*</a:t>
            </a:r>
          </a:p>
          <a:p>
            <a:endParaRPr lang="en-GB" sz="1200" dirty="0" smtClean="0">
              <a:solidFill>
                <a:srgbClr val="444444"/>
              </a:solidFill>
              <a:latin typeface="Montserrat Light"/>
            </a:endParaRPr>
          </a:p>
          <a:p>
            <a:pPr algn="ctr"/>
            <a:r>
              <a:rPr lang="en-GB" sz="1200" b="1" dirty="0" smtClean="0">
                <a:solidFill>
                  <a:srgbClr val="444444"/>
                </a:solidFill>
                <a:latin typeface="Montserrat Light"/>
              </a:rPr>
              <a:t>Conclusion</a:t>
            </a:r>
          </a:p>
          <a:p>
            <a:r>
              <a:rPr lang="en-GB" sz="1200" dirty="0">
                <a:solidFill>
                  <a:srgbClr val="444444"/>
                </a:solidFill>
                <a:latin typeface="Montserrat Light"/>
              </a:rPr>
              <a:t>These young people are showing excellent engagement, are planning positively for their futures. They are receiving enhanced safeguarding and are showing a reduction in criminal offending. One would expect these findings to be even more successful in the future, as the interventions have only been running for a short period and activities have been hampered by COVID. </a:t>
            </a:r>
          </a:p>
          <a:p>
            <a:endParaRPr lang="en-GB" sz="1200" dirty="0">
              <a:solidFill>
                <a:srgbClr val="444444"/>
              </a:solidFill>
              <a:latin typeface="Montserrat Light"/>
            </a:endParaRPr>
          </a:p>
        </p:txBody>
      </p:sp>
    </p:spTree>
    <p:extLst>
      <p:ext uri="{BB962C8B-B14F-4D97-AF65-F5344CB8AC3E}">
        <p14:creationId xmlns:p14="http://schemas.microsoft.com/office/powerpoint/2010/main" val="24165434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TotalTime>
  <Words>1039</Words>
  <Application>Microsoft Office PowerPoint</Application>
  <PresentationFormat>Custom</PresentationFormat>
  <Paragraphs>91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Montserrat</vt:lpstr>
      <vt:lpstr>Montserrat Light</vt:lpstr>
      <vt:lpstr>Times New Roman</vt:lpstr>
      <vt:lpstr>Office Theme</vt:lpstr>
      <vt:lpstr>RAW Navigator Pilot Review - 2020/21</vt:lpstr>
      <vt:lpstr>RAW Navigator Pilot Review - 2020/21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Franklin</dc:creator>
  <cp:lastModifiedBy>Russell Massie</cp:lastModifiedBy>
  <cp:revision>26</cp:revision>
  <dcterms:created xsi:type="dcterms:W3CDTF">2021-02-16T12:45:03Z</dcterms:created>
  <dcterms:modified xsi:type="dcterms:W3CDTF">2021-06-02T10:49:37Z</dcterms:modified>
</cp:coreProperties>
</file>